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483" r:id="rId3"/>
    <p:sldId id="485" r:id="rId4"/>
    <p:sldId id="291" r:id="rId5"/>
    <p:sldId id="292" r:id="rId6"/>
    <p:sldId id="352" r:id="rId7"/>
    <p:sldId id="293" r:id="rId8"/>
    <p:sldId id="295" r:id="rId9"/>
    <p:sldId id="298" r:id="rId10"/>
    <p:sldId id="486" r:id="rId11"/>
    <p:sldId id="487" r:id="rId12"/>
    <p:sldId id="488" r:id="rId13"/>
    <p:sldId id="300" r:id="rId14"/>
    <p:sldId id="301" r:id="rId15"/>
    <p:sldId id="309" r:id="rId16"/>
    <p:sldId id="310" r:id="rId17"/>
    <p:sldId id="489" r:id="rId18"/>
    <p:sldId id="510" r:id="rId19"/>
    <p:sldId id="511" r:id="rId20"/>
    <p:sldId id="316" r:id="rId21"/>
    <p:sldId id="312" r:id="rId22"/>
    <p:sldId id="314" r:id="rId23"/>
    <p:sldId id="315" r:id="rId24"/>
    <p:sldId id="317" r:id="rId25"/>
    <p:sldId id="318" r:id="rId26"/>
    <p:sldId id="319" r:id="rId27"/>
    <p:sldId id="320" r:id="rId28"/>
    <p:sldId id="322" r:id="rId29"/>
    <p:sldId id="321" r:id="rId30"/>
    <p:sldId id="323" r:id="rId31"/>
    <p:sldId id="343" r:id="rId32"/>
    <p:sldId id="492" r:id="rId33"/>
    <p:sldId id="490" r:id="rId34"/>
    <p:sldId id="491" r:id="rId35"/>
    <p:sldId id="304" r:id="rId36"/>
    <p:sldId id="290" r:id="rId37"/>
    <p:sldId id="308" r:id="rId38"/>
    <p:sldId id="296" r:id="rId39"/>
    <p:sldId id="297" r:id="rId40"/>
    <p:sldId id="302" r:id="rId41"/>
    <p:sldId id="303" r:id="rId42"/>
    <p:sldId id="495" r:id="rId43"/>
    <p:sldId id="496" r:id="rId44"/>
    <p:sldId id="493" r:id="rId45"/>
    <p:sldId id="305" r:id="rId46"/>
    <p:sldId id="494" r:id="rId47"/>
    <p:sldId id="307" r:id="rId48"/>
    <p:sldId id="306" r:id="rId49"/>
    <p:sldId id="311" r:id="rId50"/>
    <p:sldId id="497" r:id="rId51"/>
    <p:sldId id="336" r:id="rId52"/>
    <p:sldId id="326" r:id="rId53"/>
    <p:sldId id="337" r:id="rId54"/>
    <p:sldId id="327" r:id="rId55"/>
    <p:sldId id="328" r:id="rId56"/>
    <p:sldId id="329" r:id="rId57"/>
    <p:sldId id="331" r:id="rId58"/>
    <p:sldId id="332" r:id="rId59"/>
    <p:sldId id="335" r:id="rId60"/>
    <p:sldId id="339" r:id="rId61"/>
    <p:sldId id="338" r:id="rId62"/>
    <p:sldId id="334" r:id="rId63"/>
    <p:sldId id="344" r:id="rId64"/>
    <p:sldId id="341" r:id="rId65"/>
    <p:sldId id="498" r:id="rId66"/>
    <p:sldId id="499" r:id="rId67"/>
    <p:sldId id="500" r:id="rId68"/>
    <p:sldId id="501" r:id="rId69"/>
    <p:sldId id="502" r:id="rId70"/>
    <p:sldId id="506" r:id="rId71"/>
    <p:sldId id="507" r:id="rId72"/>
    <p:sldId id="503" r:id="rId73"/>
    <p:sldId id="504" r:id="rId74"/>
    <p:sldId id="505" r:id="rId75"/>
    <p:sldId id="508" r:id="rId76"/>
    <p:sldId id="509" r:id="rId7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2" autoAdjust="0"/>
    <p:restoredTop sz="92441" autoAdjust="0"/>
  </p:normalViewPr>
  <p:slideViewPr>
    <p:cSldViewPr snapToGrid="0">
      <p:cViewPr>
        <p:scale>
          <a:sx n="105" d="100"/>
          <a:sy n="105" d="100"/>
        </p:scale>
        <p:origin x="320" y="4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Classes 3, 4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Tariffs and Quotas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8248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1685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price falls, why does the gain to demanders not equal the fall in what they pay?  Is it larger than this or smaller?</a:t>
            </a:r>
          </a:p>
          <a:p>
            <a:r>
              <a:rPr lang="en-US" dirty="0"/>
              <a:t>If a price rises, why is the gain to suppliers not their rise in revenue?  Is it larger or smaller? </a:t>
            </a:r>
          </a:p>
          <a:p>
            <a:r>
              <a:rPr lang="en-US" dirty="0"/>
              <a:t>In what sense does a small country gain by eliminating a tariff?  Does anybody in the country lose?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52503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ight Triangle 59"/>
          <p:cNvSpPr/>
          <p:nvPr/>
        </p:nvSpPr>
        <p:spPr>
          <a:xfrm>
            <a:off x="3246967" y="2971800"/>
            <a:ext cx="567266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flipH="1">
            <a:off x="2057400" y="2971800"/>
            <a:ext cx="605367" cy="10541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larger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2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36800" y="5791200"/>
            <a:ext cx="408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Tariffs, t, then 2t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 flipV="1">
            <a:off x="1219200" y="29718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2743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=P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447800" y="2971800"/>
            <a:ext cx="2971800" cy="0"/>
          </a:xfrm>
          <a:prstGeom prst="line">
            <a:avLst/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Left Brace 60"/>
          <p:cNvSpPr/>
          <p:nvPr/>
        </p:nvSpPr>
        <p:spPr>
          <a:xfrm rot="16200000">
            <a:off x="2838453" y="3851275"/>
            <a:ext cx="228600" cy="584201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7575D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736849" y="4156075"/>
            <a:ext cx="55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575D1"/>
                </a:solidFill>
              </a:rPr>
              <a:t>M</a:t>
            </a:r>
            <a:r>
              <a:rPr lang="en-US" baseline="-25000" dirty="0">
                <a:solidFill>
                  <a:srgbClr val="7575D1"/>
                </a:solidFill>
              </a:rPr>
              <a:t>2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45000" cy="2412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doubling the tariff</a:t>
            </a:r>
          </a:p>
          <a:p>
            <a:pPr lvl="1"/>
            <a:r>
              <a:rPr lang="en-US" sz="2000" dirty="0"/>
              <a:t>Price rises by twice as much</a:t>
            </a:r>
          </a:p>
          <a:p>
            <a:pPr lvl="1"/>
            <a:r>
              <a:rPr lang="en-US" sz="2000" dirty="0"/>
              <a:t>Imports fall by twice as much</a:t>
            </a:r>
          </a:p>
          <a:p>
            <a:pPr lvl="1"/>
            <a:r>
              <a:rPr lang="en-US" sz="2000" dirty="0"/>
              <a:t>Deadweight loss is </a:t>
            </a:r>
            <a:r>
              <a:rPr lang="en-US" sz="2000" dirty="0">
                <a:solidFill>
                  <a:srgbClr val="7575D1"/>
                </a:solidFill>
              </a:rPr>
              <a:t>4-times </a:t>
            </a:r>
            <a:r>
              <a:rPr lang="en-US" sz="2000" dirty="0"/>
              <a:t>as large!</a:t>
            </a:r>
          </a:p>
          <a:p>
            <a:pPr lvl="2"/>
            <a:r>
              <a:rPr lang="en-US" sz="1600" dirty="0"/>
              <a:t>(Efficiency loss rises with the </a:t>
            </a:r>
            <a:r>
              <a:rPr lang="en-US" sz="1600" u="sng" dirty="0"/>
              <a:t>square</a:t>
            </a:r>
            <a:r>
              <a:rPr lang="en-US" sz="1600" dirty="0"/>
              <a:t> of the tariff)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654300" y="29845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38500" y="2997200"/>
            <a:ext cx="0" cy="2184400"/>
          </a:xfrm>
          <a:prstGeom prst="line">
            <a:avLst/>
          </a:prstGeom>
          <a:ln>
            <a:solidFill>
              <a:srgbClr val="7575D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752600" y="2971800"/>
            <a:ext cx="0" cy="10668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0574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505200" y="4724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057400" y="4648200"/>
            <a:ext cx="609600" cy="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54375" y="4648200"/>
            <a:ext cx="555625" cy="317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B3C1-8086-BC43-9410-9BDF1271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623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2959101" y="2425700"/>
            <a:ext cx="838200" cy="16002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2" y="2387600"/>
            <a:ext cx="897467" cy="16383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country, prohibitive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00200" y="5880100"/>
            <a:ext cx="52373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Specific Tariff </a:t>
            </a:r>
            <a:r>
              <a:rPr lang="en-US" sz="3200" dirty="0" err="1"/>
              <a:t>t</a:t>
            </a:r>
            <a:r>
              <a:rPr lang="en-US" sz="3200" baseline="-25000" dirty="0" err="1"/>
              <a:t>P</a:t>
            </a:r>
            <a:r>
              <a:rPr lang="en-US" sz="3200" dirty="0"/>
              <a:t> &gt; </a:t>
            </a:r>
            <a:r>
              <a:rPr lang="en-US" sz="3200" dirty="0" err="1"/>
              <a:t>P</a:t>
            </a:r>
            <a:r>
              <a:rPr lang="en-US" sz="3200" baseline="-25000" dirty="0" err="1"/>
              <a:t>aut</a:t>
            </a:r>
            <a:r>
              <a:rPr lang="en-US" sz="3200" dirty="0"/>
              <a:t> − P</a:t>
            </a:r>
            <a:r>
              <a:rPr lang="en-US" sz="3200" baseline="-25000" dirty="0"/>
              <a:t>W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prohibitive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 0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00200" y="3263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67567" y="2408767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22500" y="3416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340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8700" y="56134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 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=0 )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 flipH="1" flipV="1">
            <a:off x="1473200" y="2116667"/>
            <a:ext cx="228600" cy="1921933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53633" y="28829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7867" y="1913466"/>
            <a:ext cx="139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≠ P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233" y="21928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3991" y="1822174"/>
            <a:ext cx="581607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6730" y="1152939"/>
            <a:ext cx="3432313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NOTE:</a:t>
            </a:r>
            <a:r>
              <a:rPr lang="en-US" dirty="0">
                <a:solidFill>
                  <a:srgbClr val="00B050"/>
                </a:solidFill>
              </a:rPr>
              <a:t>  You’ll have to calculate this from supply and demand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F326F8D-2A8C-F643-BD7E-E2C45D939B60}"/>
              </a:ext>
            </a:extLst>
          </p:cNvPr>
          <p:cNvSpPr/>
          <p:nvPr/>
        </p:nvSpPr>
        <p:spPr>
          <a:xfrm>
            <a:off x="432317" y="2086541"/>
            <a:ext cx="1125895" cy="563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969C236-A4A6-5646-9BE4-9D0E27DE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7647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9" grpId="0" animBg="1"/>
      <p:bldP spid="36" grpId="0"/>
      <p:bldP spid="33" grpId="0"/>
      <p:bldP spid="39" grpId="0"/>
      <p:bldP spid="55" grpId="0" animBg="1"/>
      <p:bldP spid="3" grpId="0" animBg="1"/>
      <p:bldP spid="4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578A01BC-E699-1540-A53A-0C22C9FFC6BC}"/>
              </a:ext>
            </a:extLst>
          </p:cNvPr>
          <p:cNvSpPr/>
          <p:nvPr/>
        </p:nvSpPr>
        <p:spPr>
          <a:xfrm flipH="1">
            <a:off x="1828800" y="3886200"/>
            <a:ext cx="287867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D98AFE6D-C4A2-FD4C-B969-E1A6A6A9D740}"/>
              </a:ext>
            </a:extLst>
          </p:cNvPr>
          <p:cNvSpPr/>
          <p:nvPr/>
        </p:nvSpPr>
        <p:spPr>
          <a:xfrm>
            <a:off x="3716866" y="3886200"/>
            <a:ext cx="245534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1333B-8DFC-3344-AC9E-F7729A37A7C3}"/>
              </a:ext>
            </a:extLst>
          </p:cNvPr>
          <p:cNvSpPr txBox="1"/>
          <p:nvPr/>
        </p:nvSpPr>
        <p:spPr>
          <a:xfrm>
            <a:off x="4721290" y="3564294"/>
            <a:ext cx="1903445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Tariff causes same dead-weight loss (with linear S&amp;D)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2B401-0F86-F945-89E0-AB90F6D5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464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43" grpId="0"/>
      <p:bldP spid="49" grpId="0"/>
      <p:bldP spid="58" grpId="0" animBg="1"/>
      <p:bldP spid="62" grpId="0"/>
      <p:bldP spid="64" grpId="0"/>
      <p:bldP spid="67" grpId="0"/>
      <p:bldP spid="68" grpId="0"/>
      <p:bldP spid="7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AC893-63BD-D94C-A20B-AA9E119420DA}"/>
              </a:ext>
            </a:extLst>
          </p:cNvPr>
          <p:cNvGrpSpPr/>
          <p:nvPr/>
        </p:nvGrpSpPr>
        <p:grpSpPr>
          <a:xfrm>
            <a:off x="2133600" y="3505200"/>
            <a:ext cx="1587500" cy="381000"/>
            <a:chOff x="2362200" y="2438400"/>
            <a:chExt cx="1587500" cy="381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7803368-A4DF-EA46-97D9-FDD34BFB6462}"/>
                </a:ext>
              </a:extLst>
            </p:cNvPr>
            <p:cNvSpPr/>
            <p:nvPr/>
          </p:nvSpPr>
          <p:spPr>
            <a:xfrm>
              <a:off x="2590800" y="2438400"/>
              <a:ext cx="11430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D96DEA99-4615-694A-AB56-E1EC0C7E5350}"/>
                </a:ext>
              </a:extLst>
            </p:cNvPr>
            <p:cNvSpPr/>
            <p:nvPr/>
          </p:nvSpPr>
          <p:spPr>
            <a:xfrm>
              <a:off x="37338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53947FB5-A6F8-824F-B7D0-6B8360BC6163}"/>
                </a:ext>
              </a:extLst>
            </p:cNvPr>
            <p:cNvSpPr/>
            <p:nvPr/>
          </p:nvSpPr>
          <p:spPr>
            <a:xfrm flipH="1">
              <a:off x="2362200" y="24384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AFC1174-20B7-7045-9DFB-C4F5BAB0829D}"/>
              </a:ext>
            </a:extLst>
          </p:cNvPr>
          <p:cNvSpPr/>
          <p:nvPr/>
        </p:nvSpPr>
        <p:spPr>
          <a:xfrm>
            <a:off x="21336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100D10-058E-2448-91A5-C39E2F888662}"/>
              </a:ext>
            </a:extLst>
          </p:cNvPr>
          <p:cNvSpPr/>
          <p:nvPr/>
        </p:nvSpPr>
        <p:spPr>
          <a:xfrm>
            <a:off x="3505200" y="3886200"/>
            <a:ext cx="228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96A0A9-478C-0A4F-B7BB-0BCE8C4C3320}"/>
              </a:ext>
            </a:extLst>
          </p:cNvPr>
          <p:cNvGrpSpPr/>
          <p:nvPr/>
        </p:nvGrpSpPr>
        <p:grpSpPr>
          <a:xfrm>
            <a:off x="1447800" y="3505200"/>
            <a:ext cx="901699" cy="381000"/>
            <a:chOff x="1447800" y="3505200"/>
            <a:chExt cx="901699" cy="381000"/>
          </a:xfrm>
        </p:grpSpPr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1A661A14-1627-6847-9F9C-D28FAB4C6B4D}"/>
                </a:ext>
              </a:extLst>
            </p:cNvPr>
            <p:cNvSpPr/>
            <p:nvPr/>
          </p:nvSpPr>
          <p:spPr>
            <a:xfrm flipV="1">
              <a:off x="2133599" y="3505200"/>
              <a:ext cx="215900" cy="3810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A46405-4224-264A-8AE9-6A63061FFB84}"/>
                </a:ext>
              </a:extLst>
            </p:cNvPr>
            <p:cNvSpPr/>
            <p:nvPr/>
          </p:nvSpPr>
          <p:spPr>
            <a:xfrm>
              <a:off x="1447800" y="3505200"/>
              <a:ext cx="685800" cy="3810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D1758B-FB75-214B-9D03-4178D3514832}"/>
              </a:ext>
            </a:extLst>
          </p:cNvPr>
          <p:cNvGrpSpPr/>
          <p:nvPr/>
        </p:nvGrpSpPr>
        <p:grpSpPr>
          <a:xfrm>
            <a:off x="1447800" y="3505200"/>
            <a:ext cx="2273300" cy="381000"/>
            <a:chOff x="1828800" y="2667000"/>
            <a:chExt cx="2273300" cy="381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C20B0D-D332-5C4D-80DA-FD7FDEEE3D60}"/>
                </a:ext>
              </a:extLst>
            </p:cNvPr>
            <p:cNvSpPr/>
            <p:nvPr/>
          </p:nvSpPr>
          <p:spPr>
            <a:xfrm>
              <a:off x="1828800" y="2667000"/>
              <a:ext cx="2057400" cy="381000"/>
            </a:xfrm>
            <a:prstGeom prst="rect">
              <a:avLst/>
            </a:prstGeom>
            <a:pattFill prst="dkUpDiag">
              <a:fgClr>
                <a:srgbClr val="00B050"/>
              </a:fgClr>
              <a:bgClr>
                <a:schemeClr val="bg1"/>
              </a:bgClr>
            </a:patt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A5CA8150-8BD4-1841-BB47-10A36644EA31}"/>
                </a:ext>
              </a:extLst>
            </p:cNvPr>
            <p:cNvSpPr/>
            <p:nvPr/>
          </p:nvSpPr>
          <p:spPr>
            <a:xfrm>
              <a:off x="3886200" y="2667000"/>
              <a:ext cx="215900" cy="381000"/>
            </a:xfrm>
            <a:prstGeom prst="rtTriangle">
              <a:avLst/>
            </a:prstGeom>
            <a:pattFill prst="dkUpDiag">
              <a:fgClr>
                <a:srgbClr val="00B05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Comparative Statics with Tariff</a:t>
            </a:r>
            <a:br>
              <a:rPr lang="en-US" dirty="0"/>
            </a:br>
            <a:r>
              <a:rPr lang="en-US" dirty="0"/>
              <a:t>Fall in World Price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1447800" y="4038600"/>
            <a:ext cx="63324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2819400" y="47244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144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75487B-796B-E540-BC65-415385FB82A3}"/>
              </a:ext>
            </a:extLst>
          </p:cNvPr>
          <p:cNvCxnSpPr/>
          <p:nvPr/>
        </p:nvCxnSpPr>
        <p:spPr>
          <a:xfrm>
            <a:off x="1447800" y="4419600"/>
            <a:ext cx="3048000" cy="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382753-5388-184E-BF9B-A04BB4E15B3D}"/>
              </a:ext>
            </a:extLst>
          </p:cNvPr>
          <p:cNvSpPr txBox="1"/>
          <p:nvPr/>
        </p:nvSpPr>
        <p:spPr>
          <a:xfrm>
            <a:off x="914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P’</a:t>
            </a:r>
            <a:r>
              <a:rPr lang="en-US" baseline="-25000" dirty="0">
                <a:solidFill>
                  <a:srgbClr val="00B050"/>
                </a:solidFill>
              </a:rPr>
              <a:t>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7379A422-E0DA-3749-A3F2-B6D7D4982266}"/>
              </a:ext>
            </a:extLst>
          </p:cNvPr>
          <p:cNvSpPr/>
          <p:nvPr/>
        </p:nvSpPr>
        <p:spPr>
          <a:xfrm flipH="1" flipV="1">
            <a:off x="1447800" y="3886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32714A-9A8F-6B4D-915F-07C4BFB76D0E}"/>
              </a:ext>
            </a:extLst>
          </p:cNvPr>
          <p:cNvSpPr txBox="1"/>
          <p:nvPr/>
        </p:nvSpPr>
        <p:spPr>
          <a:xfrm>
            <a:off x="14478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260F71-F177-2E47-8543-78B6EE504684}"/>
              </a:ext>
            </a:extLst>
          </p:cNvPr>
          <p:cNvCxnSpPr>
            <a:cxnSpLocks/>
          </p:cNvCxnSpPr>
          <p:nvPr/>
        </p:nvCxnSpPr>
        <p:spPr>
          <a:xfrm>
            <a:off x="1066800" y="3886200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ED7E40-754C-A040-9DEE-6D99F5BA3BA8}"/>
              </a:ext>
            </a:extLst>
          </p:cNvPr>
          <p:cNvSpPr txBox="1"/>
          <p:nvPr/>
        </p:nvSpPr>
        <p:spPr>
          <a:xfrm>
            <a:off x="76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P’</a:t>
            </a:r>
            <a:r>
              <a:rPr lang="en-US" baseline="-25000" dirty="0" err="1">
                <a:solidFill>
                  <a:srgbClr val="00B050"/>
                </a:solidFill>
              </a:rPr>
              <a:t>W</a:t>
            </a:r>
            <a:r>
              <a:rPr lang="en-US" dirty="0" err="1">
                <a:solidFill>
                  <a:srgbClr val="00B050"/>
                </a:solidFill>
              </a:rPr>
              <a:t>+</a:t>
            </a:r>
            <a:r>
              <a:rPr lang="en-US" i="1" dirty="0" err="1">
                <a:solidFill>
                  <a:srgbClr val="00B050"/>
                </a:solidFill>
              </a:rPr>
              <a:t>t</a:t>
            </a:r>
            <a:endParaRPr 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BC1C826-9B90-5C4A-8879-7D88578598BF}"/>
              </a:ext>
            </a:extLst>
          </p:cNvPr>
          <p:cNvCxnSpPr>
            <a:cxnSpLocks/>
          </p:cNvCxnSpPr>
          <p:nvPr/>
        </p:nvCxnSpPr>
        <p:spPr>
          <a:xfrm>
            <a:off x="21336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487AE57-AFB6-4045-9990-F90FF6EC7DD2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12954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168AB31-8A87-7145-A8E5-31CB42483444}"/>
              </a:ext>
            </a:extLst>
          </p:cNvPr>
          <p:cNvSpPr txBox="1"/>
          <p:nvPr/>
        </p:nvSpPr>
        <p:spPr>
          <a:xfrm>
            <a:off x="19050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958CD1-05CD-5941-94EE-86147B90165A}"/>
              </a:ext>
            </a:extLst>
          </p:cNvPr>
          <p:cNvSpPr txBox="1"/>
          <p:nvPr/>
        </p:nvSpPr>
        <p:spPr>
          <a:xfrm>
            <a:off x="35814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B338BD3-9152-3645-8B07-B15FAC3DC566}"/>
              </a:ext>
            </a:extLst>
          </p:cNvPr>
          <p:cNvSpPr txBox="1"/>
          <p:nvPr/>
        </p:nvSpPr>
        <p:spPr>
          <a:xfrm>
            <a:off x="2743200" y="53340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" name="Left Brace 69">
            <a:extLst>
              <a:ext uri="{FF2B5EF4-FFF2-40B4-BE49-F238E27FC236}">
                <a16:creationId xmlns:a16="http://schemas.microsoft.com/office/drawing/2014/main" id="{CC6C4B82-0E37-E448-B035-70BFFFCD299C}"/>
              </a:ext>
            </a:extLst>
          </p:cNvPr>
          <p:cNvSpPr/>
          <p:nvPr/>
        </p:nvSpPr>
        <p:spPr>
          <a:xfrm rot="5400000" flipV="1">
            <a:off x="2819400" y="4267200"/>
            <a:ext cx="228600" cy="1600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BE764C6-5277-2B40-8E96-8C0CD870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000" dirty="0"/>
              <a:t>Welfare effects of a fall in world price in presence of specific tariff</a:t>
            </a:r>
          </a:p>
          <a:p>
            <a:pPr lvl="1"/>
            <a:r>
              <a:rPr lang="en-US" sz="2000" dirty="0"/>
              <a:t>Suppliers lose        –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   +(</a:t>
            </a:r>
            <a:r>
              <a:rPr lang="en-US" sz="2000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+(</a:t>
            </a:r>
            <a:r>
              <a:rPr lang="en-US" sz="2000" dirty="0" err="1"/>
              <a:t>e+f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gains        +(</a:t>
            </a:r>
            <a:r>
              <a:rPr lang="en-US" sz="2000" dirty="0" err="1"/>
              <a:t>b+c+d+e+f</a:t>
            </a:r>
            <a:r>
              <a:rPr lang="en-US" sz="2000" dirty="0"/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BC6175-42ED-FB4C-AB0A-5EE62A6D1DA7}"/>
              </a:ext>
            </a:extLst>
          </p:cNvPr>
          <p:cNvSpPr txBox="1"/>
          <p:nvPr/>
        </p:nvSpPr>
        <p:spPr>
          <a:xfrm>
            <a:off x="17526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EC3F48-BBB0-B344-92C3-25B9C200D527}"/>
              </a:ext>
            </a:extLst>
          </p:cNvPr>
          <p:cNvSpPr txBox="1"/>
          <p:nvPr/>
        </p:nvSpPr>
        <p:spPr>
          <a:xfrm>
            <a:off x="2176167" y="35808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76FBC0-41B0-464A-AFC1-E3D61867AC8E}"/>
              </a:ext>
            </a:extLst>
          </p:cNvPr>
          <p:cNvCxnSpPr/>
          <p:nvPr/>
        </p:nvCxnSpPr>
        <p:spPr>
          <a:xfrm>
            <a:off x="5334000" y="33528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CFB70F0-A671-BE46-AEC9-C2B537DC3B26}"/>
              </a:ext>
            </a:extLst>
          </p:cNvPr>
          <p:cNvSpPr txBox="1"/>
          <p:nvPr/>
        </p:nvSpPr>
        <p:spPr>
          <a:xfrm>
            <a:off x="21336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2815CC-6D9D-B346-94E1-3A96DC90934E}"/>
              </a:ext>
            </a:extLst>
          </p:cNvPr>
          <p:cNvSpPr txBox="1"/>
          <p:nvPr/>
        </p:nvSpPr>
        <p:spPr>
          <a:xfrm>
            <a:off x="35052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51B3B-6F31-CD4B-8D49-8328B47B31FA}"/>
              </a:ext>
            </a:extLst>
          </p:cNvPr>
          <p:cNvSpPr txBox="1"/>
          <p:nvPr/>
        </p:nvSpPr>
        <p:spPr>
          <a:xfrm>
            <a:off x="2796803" y="35030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93E5DD-D96E-2F4B-AD38-D9E2CE20A667}"/>
              </a:ext>
            </a:extLst>
          </p:cNvPr>
          <p:cNvSpPr txBox="1"/>
          <p:nvPr/>
        </p:nvSpPr>
        <p:spPr>
          <a:xfrm>
            <a:off x="3474720" y="35787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5BE057E-846A-CC4F-A161-A551A235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6855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47" grpId="0"/>
      <p:bldP spid="52" grpId="0"/>
      <p:bldP spid="61" grpId="0"/>
      <p:bldP spid="74" grpId="0"/>
      <p:bldP spid="6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</a:t>
            </a:r>
            <a:b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6000" b="1" u="sng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Your</a:t>
            </a:r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2E2767-D486-6646-BED9-A2DFE5D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50088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245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Tariff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Lahart</a:t>
            </a:r>
            <a:r>
              <a:rPr lang="en-US" dirty="0"/>
              <a:t> say the measurement of harm from tariffs is an “imperfect science”?</a:t>
            </a:r>
          </a:p>
          <a:p>
            <a:r>
              <a:rPr lang="en-US" dirty="0" err="1"/>
              <a:t>Lahart</a:t>
            </a:r>
            <a:r>
              <a:rPr lang="en-US" dirty="0"/>
              <a:t> cited an estimate of loss from Trump’s tariffs and retaliation of 1.3% of GDP.  Is this big?</a:t>
            </a:r>
          </a:p>
          <a:p>
            <a:r>
              <a:rPr lang="en-US" dirty="0"/>
              <a:t>What effects of tariffs are missing from the welfare effects of tariffs?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9239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8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world price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price in home market.  With </a:t>
                </a:r>
                <a:r>
                  <a:rPr lang="en-US" i="1" dirty="0"/>
                  <a:t>ad valorem </a:t>
                </a:r>
                <a:r>
                  <a:rPr lang="en-US" dirty="0"/>
                  <a:t>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, assumed not large enough to stop trade: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514350" indent="-457200"/>
                <a:r>
                  <a:rPr lang="en-US" dirty="0"/>
                  <a:t>Demand: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Supply: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pPr marL="514350" indent="-457200"/>
                <a:r>
                  <a:rPr lang="en-US" dirty="0"/>
                  <a:t>Imports: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4EA8C-C243-DD47-B254-D384257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353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Without tariff (free trade;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With tariff,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DB99E-B4E8-6A4D-93C6-8C4249C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37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 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etc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75975-2EF1-C845-BE2D-23B8F001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408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Elasticity of (home) demand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):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(downward sloping)</a:t>
                </a:r>
              </a:p>
              <a:p>
                <a:r>
                  <a:rPr lang="en-US" dirty="0"/>
                  <a:t>Elasticity of (home) supply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):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050" b="-4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D5430-CA77-B64C-B98E-DC39038B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297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regarding elasticities:</a:t>
            </a:r>
          </a:p>
          <a:p>
            <a:pPr lvl="1"/>
            <a:r>
              <a:rPr lang="en-US" i="1" dirty="0"/>
              <a:t>They are defined here as changes relative to the free-trade quantities and prices.</a:t>
            </a:r>
          </a:p>
          <a:p>
            <a:pPr lvl="1"/>
            <a:r>
              <a:rPr lang="en-US" i="1" dirty="0"/>
              <a:t>Different, but just as valid, would be changes relative to quantities and prices in the presence of the tariff.</a:t>
            </a:r>
          </a:p>
          <a:p>
            <a:pPr lvl="1"/>
            <a:r>
              <a:rPr lang="en-US" i="1" dirty="0"/>
              <a:t>Answers will differ, but by much less than our uncertainty about the values of elasticities.</a:t>
            </a:r>
          </a:p>
          <a:p>
            <a:pPr lvl="1"/>
            <a:r>
              <a:rPr lang="en-US" i="1" dirty="0"/>
              <a:t>In your calculations, use whichever is most convenient, but be consistent.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5324-10DD-4F48-943A-239853A4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960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are usually values, not quantities.</a:t>
                </a:r>
              </a:p>
              <a:p>
                <a:endParaRPr lang="en-US" dirty="0"/>
              </a:p>
              <a:p>
                <a:r>
                  <a:rPr lang="en-US" dirty="0"/>
                  <a:t>Values of initial quantities:</a:t>
                </a:r>
              </a:p>
              <a:p>
                <a:r>
                  <a:rPr lang="en-US" dirty="0"/>
                  <a:t>Demand: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Supply: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r>
                  <a:rPr lang="en-US" dirty="0"/>
                  <a:t>Imports: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AC971-D2B5-5146-BBF6-B49BE5C2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546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Effects of tariff on quantities: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Demand:	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Supply: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32976-8CEF-4149-9324-7B396E52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8607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F1E3177A-070B-7E47-8406-BFDC586C0B47}"/>
              </a:ext>
            </a:extLst>
          </p:cNvPr>
          <p:cNvGrpSpPr/>
          <p:nvPr/>
        </p:nvGrpSpPr>
        <p:grpSpPr>
          <a:xfrm>
            <a:off x="259059" y="605054"/>
            <a:ext cx="8384458" cy="5104966"/>
            <a:chOff x="259059" y="605054"/>
            <a:chExt cx="8384458" cy="5104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/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19894D-8E04-1242-8C35-892D33CF1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859" y="605054"/>
                  <a:ext cx="840658" cy="539187"/>
                </a:xfrm>
                <a:prstGeom prst="rect">
                  <a:avLst/>
                </a:prstGeom>
                <a:blipFill>
                  <a:blip r:embed="rId2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341E17-F2DF-BB4F-808A-589BB0BF8C20}"/>
                </a:ext>
              </a:extLst>
            </p:cNvPr>
            <p:cNvCxnSpPr/>
            <p:nvPr/>
          </p:nvCxnSpPr>
          <p:spPr>
            <a:xfrm flipV="1">
              <a:off x="2164059" y="5191239"/>
              <a:ext cx="601979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48591-A3C3-B04D-AD48-730B082FAA36}"/>
                </a:ext>
              </a:extLst>
            </p:cNvPr>
            <p:cNvCxnSpPr/>
            <p:nvPr/>
          </p:nvCxnSpPr>
          <p:spPr>
            <a:xfrm flipV="1">
              <a:off x="2164059" y="950227"/>
              <a:ext cx="0" cy="424101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828E49-1BC5-974B-9E10-D199F9A9BC6C}"/>
                </a:ext>
              </a:extLst>
            </p:cNvPr>
            <p:cNvCxnSpPr/>
            <p:nvPr/>
          </p:nvCxnSpPr>
          <p:spPr>
            <a:xfrm flipV="1">
              <a:off x="2743200" y="1143000"/>
              <a:ext cx="2797818" cy="32610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569414-305E-4D43-9433-7C2A739FA5E9}"/>
                </a:ext>
              </a:extLst>
            </p:cNvPr>
            <p:cNvCxnSpPr/>
            <p:nvPr/>
          </p:nvCxnSpPr>
          <p:spPr>
            <a:xfrm flipH="1" flipV="1">
              <a:off x="4660072" y="1143000"/>
              <a:ext cx="2642838" cy="337353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D52C9D-0826-E44A-A096-735D5360DBAE}"/>
                </a:ext>
              </a:extLst>
            </p:cNvPr>
            <p:cNvCxnSpPr/>
            <p:nvPr/>
          </p:nvCxnSpPr>
          <p:spPr>
            <a:xfrm>
              <a:off x="2164059" y="3745439"/>
              <a:ext cx="587297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BB1F57-A6EE-B54A-BFB8-7D9FA2258F23}"/>
                </a:ext>
              </a:extLst>
            </p:cNvPr>
            <p:cNvCxnSpPr>
              <a:cxnSpLocks/>
            </p:cNvCxnSpPr>
            <p:nvPr/>
          </p:nvCxnSpPr>
          <p:spPr>
            <a:xfrm>
              <a:off x="6715614" y="3124200"/>
              <a:ext cx="0" cy="2067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FFE30D-5CAE-8044-817B-D90082753350}"/>
                </a:ext>
              </a:extLst>
            </p:cNvPr>
            <p:cNvCxnSpPr/>
            <p:nvPr/>
          </p:nvCxnSpPr>
          <p:spPr>
            <a:xfrm>
              <a:off x="3338653" y="3745439"/>
              <a:ext cx="0" cy="14457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42A88D-432E-1047-B2B3-AD439B17A7CA}"/>
                </a:ext>
              </a:extLst>
            </p:cNvPr>
            <p:cNvCxnSpPr/>
            <p:nvPr/>
          </p:nvCxnSpPr>
          <p:spPr>
            <a:xfrm>
              <a:off x="2164059" y="3070733"/>
              <a:ext cx="572615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DDCA76-F6DF-224B-90AD-0A6FFB887382}"/>
                </a:ext>
              </a:extLst>
            </p:cNvPr>
            <p:cNvCxnSpPr/>
            <p:nvPr/>
          </p:nvCxnSpPr>
          <p:spPr>
            <a:xfrm>
              <a:off x="3925951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63672E-DF25-F14B-A105-7D69C88A9E69}"/>
                </a:ext>
              </a:extLst>
            </p:cNvPr>
            <p:cNvCxnSpPr/>
            <p:nvPr/>
          </p:nvCxnSpPr>
          <p:spPr>
            <a:xfrm>
              <a:off x="6128316" y="3070733"/>
              <a:ext cx="0" cy="212050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7437964-657F-964D-ADAD-129B8D18DE5D}"/>
                </a:ext>
              </a:extLst>
            </p:cNvPr>
            <p:cNvCxnSpPr/>
            <p:nvPr/>
          </p:nvCxnSpPr>
          <p:spPr>
            <a:xfrm>
              <a:off x="2164059" y="1667773"/>
              <a:ext cx="293648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/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352302-E587-4942-978D-6C6E3CD64B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859" y="833654"/>
                  <a:ext cx="840658" cy="578685"/>
                </a:xfrm>
                <a:prstGeom prst="rect">
                  <a:avLst/>
                </a:prstGeom>
                <a:blipFill>
                  <a:blip r:embed="rId3"/>
                  <a:stretch>
                    <a:fillRect l="-1471" r="-1176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/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effectLst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480219-ADF9-D04E-B8EC-1B75EBFBA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832" y="3582020"/>
                  <a:ext cx="84065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985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/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C2EAC16-5787-E44D-B9B3-015A50327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59" y="2586254"/>
                  <a:ext cx="182880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44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/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99480D3-B327-CD45-9EAE-3E7DAEA99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859" y="5177054"/>
                  <a:ext cx="840658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/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53D7344-D5BD-4D4E-B7D8-4BEB491ED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859" y="5177054"/>
                  <a:ext cx="840658" cy="532966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/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16620A-C81E-F245-BAA3-A11F863B4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259" y="5177054"/>
                  <a:ext cx="840658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/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63E7DE3-954C-D346-95D5-9DC4EF9CAA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459" y="5177054"/>
                  <a:ext cx="840658" cy="532966"/>
                </a:xfrm>
                <a:prstGeom prst="rect">
                  <a:avLst/>
                </a:prstGeom>
                <a:blipFill>
                  <a:blip r:embed="rId9"/>
                  <a:stretch>
                    <a:fillRect l="-147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/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F8C830-05D5-9746-A79A-2075A5F0D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659" y="5177054"/>
                  <a:ext cx="840658" cy="532966"/>
                </a:xfrm>
                <a:prstGeom prst="rect">
                  <a:avLst/>
                </a:prstGeom>
                <a:blipFill>
                  <a:blip r:embed="rId10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6D03CFDB-05AA-584F-97EB-A431517A63BC}"/>
                </a:ext>
              </a:extLst>
            </p:cNvPr>
            <p:cNvSpPr/>
            <p:nvPr/>
          </p:nvSpPr>
          <p:spPr>
            <a:xfrm rot="5400000" flipV="1">
              <a:off x="3522248" y="4782643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089FBA21-B418-8745-AAB7-B08E46D1B8D9}"/>
                </a:ext>
              </a:extLst>
            </p:cNvPr>
            <p:cNvSpPr/>
            <p:nvPr/>
          </p:nvSpPr>
          <p:spPr>
            <a:xfrm rot="5400000" flipV="1">
              <a:off x="6300805" y="4781424"/>
              <a:ext cx="228600" cy="560222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/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662B785-60D7-6740-A050-8199DB9F1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4495800"/>
                  <a:ext cx="84065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/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4E150E-2D0A-E74B-8E87-D8FA539C8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495800"/>
                  <a:ext cx="840658" cy="539187"/>
                </a:xfrm>
                <a:prstGeom prst="rect">
                  <a:avLst/>
                </a:prstGeom>
                <a:blipFill>
                  <a:blip r:embed="rId12"/>
                  <a:stretch>
                    <a:fillRect l="-4545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/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1E2F9D-9F40-A04A-9ECA-5378A9992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59" y="4186454"/>
                  <a:ext cx="840658" cy="578685"/>
                </a:xfrm>
                <a:prstGeom prst="rect">
                  <a:avLst/>
                </a:prstGeom>
                <a:blipFill>
                  <a:blip r:embed="rId13"/>
                  <a:stretch>
                    <a:fillRect l="-2941" r="-1764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3B186F0-FFA9-D44C-A48D-A3FCA7F8F906}"/>
                </a:ext>
              </a:extLst>
            </p:cNvPr>
            <p:cNvSpPr/>
            <p:nvPr/>
          </p:nvSpPr>
          <p:spPr>
            <a:xfrm rot="10800000" flipH="1" flipV="1">
              <a:off x="1935459" y="3068664"/>
              <a:ext cx="228600" cy="671594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/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8ADBC87-7254-A74E-8E19-133D73BE7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59" y="3119654"/>
                  <a:ext cx="1905000" cy="530915"/>
                </a:xfrm>
                <a:prstGeom prst="rect">
                  <a:avLst/>
                </a:prstGeom>
                <a:blipFill>
                  <a:blip r:embed="rId1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FE6818-71C9-164A-BB18-1BC60DE4862E}"/>
                </a:ext>
              </a:extLst>
            </p:cNvPr>
            <p:cNvSpPr txBox="1"/>
            <p:nvPr/>
          </p:nvSpPr>
          <p:spPr>
            <a:xfrm>
              <a:off x="2590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8D4874-712F-7F48-A68C-611F2E51BAFE}"/>
                </a:ext>
              </a:extLst>
            </p:cNvPr>
            <p:cNvSpPr txBox="1"/>
            <p:nvPr/>
          </p:nvSpPr>
          <p:spPr>
            <a:xfrm>
              <a:off x="35814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DC7E31-6130-9140-B036-060DD28AD904}"/>
                </a:ext>
              </a:extLst>
            </p:cNvPr>
            <p:cNvSpPr txBox="1"/>
            <p:nvPr/>
          </p:nvSpPr>
          <p:spPr>
            <a:xfrm>
              <a:off x="6096000" y="3276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A94112-1EB9-7541-8975-93A20C36AA6E}"/>
                </a:ext>
              </a:extLst>
            </p:cNvPr>
            <p:cNvSpPr txBox="1"/>
            <p:nvPr/>
          </p:nvSpPr>
          <p:spPr>
            <a:xfrm>
              <a:off x="4876800" y="3124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42EF64-5B4E-8C42-B21B-24BC04256F1A}"/>
                </a:ext>
              </a:extLst>
            </p:cNvPr>
            <p:cNvSpPr txBox="1"/>
            <p:nvPr/>
          </p:nvSpPr>
          <p:spPr>
            <a:xfrm>
              <a:off x="6324600" y="29718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/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I’ll use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𝑒𝑡𝑐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effectLst/>
                  </a:rPr>
                  <a:t>to represent these areas.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081D4-723E-7C46-AFAA-C453C616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91200"/>
                <a:ext cx="7505700" cy="461665"/>
              </a:xfrm>
              <a:prstGeom prst="rect">
                <a:avLst/>
              </a:prstGeom>
              <a:blipFill>
                <a:blip r:embed="rId15"/>
                <a:stretch>
                  <a:fillRect l="-1182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7B48E-CB68-C64A-90F9-1A014705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2143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13A4008-E3B4-A340-9547-562B0461F14E}"/>
              </a:ext>
            </a:extLst>
          </p:cNvPr>
          <p:cNvSpPr/>
          <p:nvPr/>
        </p:nvSpPr>
        <p:spPr>
          <a:xfrm>
            <a:off x="5836418" y="4838280"/>
            <a:ext cx="519164" cy="338295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79CB84DB-480E-584D-9AC9-9214663B5A80}"/>
              </a:ext>
            </a:extLst>
          </p:cNvPr>
          <p:cNvSpPr/>
          <p:nvPr/>
        </p:nvSpPr>
        <p:spPr>
          <a:xfrm flipV="1">
            <a:off x="6356419" y="4848329"/>
            <a:ext cx="235300" cy="309685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gain of suppliers (producers &amp; upstream):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14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6981222-2033-EF45-8A8A-649C8F3CACC9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0419011-538D-744B-A38D-BFF1CEF32E8B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F03E0A-9E72-9B42-9263-C5F08C60436D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1EC106-0841-1C4C-A1E9-815F714961D7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7E60CD-E199-4149-B855-BC044915608B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5E6B3-A96E-1041-84BE-FB9A6B06CE6D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090839-29AD-A84C-9ED6-E15657B542B4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07DCF3-506C-E245-87BD-27EC5295B8CA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C2990B-A460-8A4D-BA99-14CB64289D26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3A9AF-17B4-354E-8395-C4F5A9C67547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E129A-B234-9449-9F00-0D81739857E4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47AB83-9591-8444-B39E-AC43612FE171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4EFAC7-2D52-AA4D-AAE8-0210D99E5D5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6958195-1950-EB4C-8498-FA159FA8E41A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8EE65CA-88AD-444F-9425-167CA230F50A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E968653-972F-0243-9360-ABEC6B3311A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E009D12-B30B-DD44-B3E6-193B296228C5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EF38D65-150B-5540-A754-890EA2009B1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FB6F9C-D678-4447-B58B-11BABF485DC5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57CC03-C980-6645-A703-37E854FC7AE0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048FD5-D7DB-1C40-9813-8BB68C14338B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324F400-E8F9-194F-9338-CB8E86D1CB8C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9476955-80BC-764E-8671-1057442E8F31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43D1E2B-020C-B549-B337-BB99FBCBECFB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2E889E-8A28-9544-BC33-DE5936ECC703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565B4E6B-367D-A84A-BE8F-4780B0A9508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30D70E0-6D81-2A4E-8AEC-FBCC1803E05F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804A40-4046-3D44-83F9-E8286593F8F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5129C-5C2D-E44E-8592-1DC9AD5D6422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AB9C8-F6A2-3C44-ADF2-D6E958FBB86A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4D4F9B-2A0D-D841-A710-F6C8015D7CEB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497A1C-DB7F-8C45-99C5-617705A61C4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25D0D58-CE2D-3D43-B2FF-DCBD78BDBF32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0D43DA4-7B4F-EC4C-8134-385C452B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949A2-B390-284C-AC2A-1123D37A0C4F}"/>
              </a:ext>
            </a:extLst>
          </p:cNvPr>
          <p:cNvSpPr/>
          <p:nvPr/>
        </p:nvSpPr>
        <p:spPr>
          <a:xfrm>
            <a:off x="1701800" y="5384800"/>
            <a:ext cx="20447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554EE2E-CD17-A54E-8203-B6DC494C7F27}"/>
              </a:ext>
            </a:extLst>
          </p:cNvPr>
          <p:cNvSpPr/>
          <p:nvPr/>
        </p:nvSpPr>
        <p:spPr>
          <a:xfrm>
            <a:off x="5839434" y="4846320"/>
            <a:ext cx="1786662" cy="31661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B68621B1-48E1-E54A-A674-E4EB1E4EFA8A}"/>
              </a:ext>
            </a:extLst>
          </p:cNvPr>
          <p:cNvSpPr/>
          <p:nvPr/>
        </p:nvSpPr>
        <p:spPr>
          <a:xfrm>
            <a:off x="7630329" y="4855464"/>
            <a:ext cx="242655" cy="310388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400" dirty="0"/>
                  <a:t>Welfare loss of demanders (consumers and downstream):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𝑎𝑏𝑐𝑑𝑒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051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780BEE5-D432-AD46-A5EF-235BC552904C}"/>
              </a:ext>
            </a:extLst>
          </p:cNvPr>
          <p:cNvGrpSpPr/>
          <p:nvPr/>
        </p:nvGrpSpPr>
        <p:grpSpPr>
          <a:xfrm>
            <a:off x="4921387" y="36309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465736-6DDA-BD42-B9CE-471DE24C4200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CEE1D43-317F-A648-BBA1-C2B0F510CEEC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F3478C-0420-F540-B9F5-B41813A7481F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BBC21E-6DC0-B842-B63E-5CD270015506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89068-4FE5-194B-99FC-76A8029C9B4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22902F-88E4-DE4D-9EA0-5BF049CFD4BC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A3B745-70E5-8442-9E66-F3611C31A5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084D13-AD74-124F-AC77-5AE38BDD9B08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003B59-EDF9-2146-B476-6137DAA89ECC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9B6405-CDEC-2D49-81E3-5453CFA232F0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E9EC71-C067-DA47-AF28-48DDC5791CE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D607D4-1637-134E-B9CE-A5B78024260E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C94243-1AEA-0A44-9E4B-3150AC3613A8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1C302B-2BBA-184F-83BB-3C5DF3DEA382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17C5445-B9C8-4946-98C7-AC41D9C552E5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1081717-EBBE-DD45-A607-F7D37081AA07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55BF6F-44B0-DE41-A986-01C061555539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65C4034-35A6-CA48-AB05-784D4B524757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93775D-6D2F-DF42-9B58-2ECF0E499A41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AE52A4-072C-3440-AB69-3BB0B551DB56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68DAD5FC-319E-4348-B934-0DED09D65436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3606D62-60E1-9B42-B0B6-A33A506D52EA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510D1F7-0161-8B4A-ABE3-09295007258F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6FABF4E-7021-464F-A3C1-974AD720963C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686EFE7A-CA3C-A948-B317-C08D603E805A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0E48D9-EF61-0E49-A7A1-15F669516020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87F49A-8A77-6349-8378-92DF86404E3C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0FA1C-EFEA-D343-B80B-9776572F25D6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5485BA-D9CD-E64F-A680-D54E699BC61E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659617-19BA-884A-8C44-5933C569DD03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84C6AF-85AB-A642-9D27-9E2C7F255451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24DFD077-CA76-EA4E-836E-AF3F2A525BAB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B335F4EB-E21F-8D41-9FED-A85D2916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51ED0A-9A3E-504F-B960-5B4AC2B4C8DE}"/>
              </a:ext>
            </a:extLst>
          </p:cNvPr>
          <p:cNvSpPr/>
          <p:nvPr/>
        </p:nvSpPr>
        <p:spPr>
          <a:xfrm>
            <a:off x="1701800" y="5461000"/>
            <a:ext cx="2120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“specific” and “ad valorem” tariffs differ?</a:t>
            </a:r>
          </a:p>
          <a:p>
            <a:r>
              <a:rPr lang="en-US" dirty="0"/>
              <a:t>An import demand curve is sometimes called a “derived demand curve.”  Why?</a:t>
            </a:r>
          </a:p>
          <a:p>
            <a:r>
              <a:rPr lang="en-US" dirty="0"/>
              <a:t>What is an “effective rate of protection”?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527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A964252-F96B-734C-B9FE-32AEFC2CE8AD}"/>
              </a:ext>
            </a:extLst>
          </p:cNvPr>
          <p:cNvSpPr/>
          <p:nvPr/>
        </p:nvSpPr>
        <p:spPr>
          <a:xfrm>
            <a:off x="6904191" y="2446379"/>
            <a:ext cx="990289" cy="320758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Revenue gain of (home) government: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BA0665E6-B8C6-F246-A0CE-4E69E729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A97FA3-575C-814A-9B90-0612700685DC}"/>
              </a:ext>
            </a:extLst>
          </p:cNvPr>
          <p:cNvSpPr/>
          <p:nvPr/>
        </p:nvSpPr>
        <p:spPr>
          <a:xfrm>
            <a:off x="1739900" y="5486400"/>
            <a:ext cx="4025900" cy="6223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32F3D871-D917-644D-A82A-692EB8DEC2C2}"/>
              </a:ext>
            </a:extLst>
          </p:cNvPr>
          <p:cNvSpPr/>
          <p:nvPr/>
        </p:nvSpPr>
        <p:spPr>
          <a:xfrm>
            <a:off x="7889409" y="2432956"/>
            <a:ext cx="236777" cy="340215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7A0F69FA-B070-E84B-BE40-05261586FD99}"/>
              </a:ext>
            </a:extLst>
          </p:cNvPr>
          <p:cNvSpPr/>
          <p:nvPr/>
        </p:nvSpPr>
        <p:spPr>
          <a:xfrm flipH="1">
            <a:off x="6645729" y="2432957"/>
            <a:ext cx="255814" cy="329329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Welfare change for country: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B387A-D158-E344-B267-D45E1EF72FB4}"/>
              </a:ext>
            </a:extLst>
          </p:cNvPr>
          <p:cNvGrpSpPr/>
          <p:nvPr/>
        </p:nvGrpSpPr>
        <p:grpSpPr>
          <a:xfrm>
            <a:off x="5195707" y="1230630"/>
            <a:ext cx="3799703" cy="2528779"/>
            <a:chOff x="2372497" y="2133600"/>
            <a:chExt cx="3799703" cy="252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D2C04B-C3DD-5E43-8891-9DE540A53F2E}"/>
                    </a:ext>
                  </a:extLst>
                </p:cNvPr>
                <p:cNvSpPr txBox="1"/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0335D-0371-3E42-A047-C3B10EDE0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140" y="2133600"/>
                  <a:ext cx="374365" cy="283860"/>
                </a:xfrm>
                <a:prstGeom prst="rect">
                  <a:avLst/>
                </a:prstGeom>
                <a:blipFill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CF74DD-2CA5-8F4B-B6B6-C867404E500F}"/>
                </a:ext>
              </a:extLst>
            </p:cNvPr>
            <p:cNvCxnSpPr/>
            <p:nvPr/>
          </p:nvCxnSpPr>
          <p:spPr>
            <a:xfrm flipV="1">
              <a:off x="3286742" y="4388185"/>
              <a:ext cx="2680761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94DEA8-25CE-D44E-BD9D-C363DB7A7481}"/>
                </a:ext>
              </a:extLst>
            </p:cNvPr>
            <p:cNvCxnSpPr/>
            <p:nvPr/>
          </p:nvCxnSpPr>
          <p:spPr>
            <a:xfrm flipV="1">
              <a:off x="3286742" y="2303288"/>
              <a:ext cx="0" cy="20848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51DB9A-EC15-9B46-8CF6-99E8BF96FBCF}"/>
                </a:ext>
              </a:extLst>
            </p:cNvPr>
            <p:cNvCxnSpPr/>
            <p:nvPr/>
          </p:nvCxnSpPr>
          <p:spPr>
            <a:xfrm flipV="1">
              <a:off x="3544647" y="2398056"/>
              <a:ext cx="1245935" cy="160315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360AFD-8479-CC4A-8D31-20C8AD0FC83F}"/>
                </a:ext>
              </a:extLst>
            </p:cNvPr>
            <p:cNvCxnSpPr/>
            <p:nvPr/>
          </p:nvCxnSpPr>
          <p:spPr>
            <a:xfrm flipH="1" flipV="1">
              <a:off x="4398277" y="2398056"/>
              <a:ext cx="1176919" cy="16584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670013-AA98-6147-9BD8-A537AB42C67F}"/>
                </a:ext>
              </a:extLst>
            </p:cNvPr>
            <p:cNvCxnSpPr/>
            <p:nvPr/>
          </p:nvCxnSpPr>
          <p:spPr>
            <a:xfrm>
              <a:off x="3286742" y="3677425"/>
              <a:ext cx="2615376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48D490-A76D-C546-981F-C60737DD5524}"/>
                </a:ext>
              </a:extLst>
            </p:cNvPr>
            <p:cNvCxnSpPr>
              <a:cxnSpLocks/>
            </p:cNvCxnSpPr>
            <p:nvPr/>
          </p:nvCxnSpPr>
          <p:spPr>
            <a:xfrm>
              <a:off x="5313659" y="3372021"/>
              <a:ext cx="0" cy="10161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96118A-9AA1-5D42-A479-0718E66C13EB}"/>
                </a:ext>
              </a:extLst>
            </p:cNvPr>
            <p:cNvCxnSpPr/>
            <p:nvPr/>
          </p:nvCxnSpPr>
          <p:spPr>
            <a:xfrm>
              <a:off x="3809817" y="3677425"/>
              <a:ext cx="0" cy="7107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F24EA0-14E0-CA47-B53F-0BF09C03B7EB}"/>
                </a:ext>
              </a:extLst>
            </p:cNvPr>
            <p:cNvCxnSpPr/>
            <p:nvPr/>
          </p:nvCxnSpPr>
          <p:spPr>
            <a:xfrm>
              <a:off x="3286742" y="3345737"/>
              <a:ext cx="254999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CDC049-39C3-3443-AD5F-C31A3923B3B7}"/>
                </a:ext>
              </a:extLst>
            </p:cNvPr>
            <p:cNvCxnSpPr/>
            <p:nvPr/>
          </p:nvCxnSpPr>
          <p:spPr>
            <a:xfrm>
              <a:off x="4071355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4A01DB-5453-7742-B929-59A6F96DDA1D}"/>
                </a:ext>
              </a:extLst>
            </p:cNvPr>
            <p:cNvCxnSpPr/>
            <p:nvPr/>
          </p:nvCxnSpPr>
          <p:spPr>
            <a:xfrm>
              <a:off x="5052121" y="3345737"/>
              <a:ext cx="0" cy="104244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CE2887-E045-F44D-921C-9811A7546E5A}"/>
                </a:ext>
              </a:extLst>
            </p:cNvPr>
            <p:cNvCxnSpPr/>
            <p:nvPr/>
          </p:nvCxnSpPr>
          <p:spPr>
            <a:xfrm>
              <a:off x="3286742" y="2656037"/>
              <a:ext cx="13076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34F34B6-708E-3F47-8F28-14840C030A6F}"/>
                    </a:ext>
                  </a:extLst>
                </p:cNvPr>
                <p:cNvSpPr txBox="1"/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823DE8C-216D-6245-8AE0-FC42DBE0C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824" y="2245981"/>
                  <a:ext cx="550057" cy="3007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63BE85-2EE1-0F47-9754-346F98455560}"/>
                    </a:ext>
                  </a:extLst>
                </p:cNvPr>
                <p:cNvSpPr txBox="1"/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effectLst/>
                    </a:rPr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0CDE991-E352-D044-B28E-FDE778A76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581400"/>
                  <a:ext cx="374365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4E9BC5-BFBB-7A43-97C1-6E8DD0BC87BA}"/>
                    </a:ext>
                  </a:extLst>
                </p:cNvPr>
                <p:cNvSpPr txBox="1"/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 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A0CD78F-4BAD-9C49-94FE-7D88C3442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114" y="3107565"/>
                  <a:ext cx="8914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09D337-9A55-E549-9E12-6D908EE3BD6A}"/>
                    </a:ext>
                  </a:extLst>
                </p:cNvPr>
                <p:cNvSpPr txBox="1"/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86ACBDD-DA02-4B41-AB04-B3B331CC5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835" y="4381212"/>
                  <a:ext cx="374365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75EEEE4-F4FB-7042-9DB6-5CEEDFBE22A5}"/>
                    </a:ext>
                  </a:extLst>
                </p:cNvPr>
                <p:cNvSpPr txBox="1"/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55CF56-A56F-084F-9D76-F37F9930B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145" y="4381212"/>
                  <a:ext cx="374365" cy="2811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F6E5749-CFF0-2448-A00F-BE86ACC5BAD8}"/>
                    </a:ext>
                  </a:extLst>
                </p:cNvPr>
                <p:cNvSpPr txBox="1"/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0512A8-923B-2C45-81FE-5B23CB9C1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029" y="4381212"/>
                  <a:ext cx="374365" cy="2803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C6181B-C6AE-CD41-8068-DA97C565CF8B}"/>
                    </a:ext>
                  </a:extLst>
                </p:cNvPr>
                <p:cNvSpPr txBox="1"/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80BCF73-1F88-004E-A0CE-CFE41BDC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625" y="4381212"/>
                  <a:ext cx="374365" cy="2803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527A883-37C7-C843-9D59-F695960ADC85}"/>
                    </a:ext>
                  </a:extLst>
                </p:cNvPr>
                <p:cNvSpPr txBox="1"/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E77753-2E7A-EF47-BA45-6B09AA7F5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548" y="4381212"/>
                  <a:ext cx="374365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52D6EA53-8184-3B41-8A95-992C0A276592}"/>
                </a:ext>
              </a:extLst>
            </p:cNvPr>
            <p:cNvSpPr/>
            <p:nvPr/>
          </p:nvSpPr>
          <p:spPr>
            <a:xfrm rot="5400000" flipV="1">
              <a:off x="3902773" y="4213921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3CF102-3453-F643-B113-93757E70FA5F}"/>
                    </a:ext>
                  </a:extLst>
                </p:cNvPr>
                <p:cNvSpPr txBox="1"/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39452C-C5F3-F54F-BF1D-6A86B8925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972" y="4045817"/>
                  <a:ext cx="37436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E9C24F0-C3BF-EA46-A78F-EDDC03E20F5D}"/>
                    </a:ext>
                  </a:extLst>
                </p:cNvPr>
                <p:cNvSpPr txBox="1"/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CA15FF-9EA0-CD49-98C3-D64E9BE05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887" y="4046305"/>
                  <a:ext cx="374365" cy="280333"/>
                </a:xfrm>
                <a:prstGeom prst="rect">
                  <a:avLst/>
                </a:prstGeom>
                <a:blipFill>
                  <a:blip r:embed="rId13"/>
                  <a:stretch>
                    <a:fillRect r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B5F4627-1256-974B-9E56-317D52631F97}"/>
                    </a:ext>
                  </a:extLst>
                </p:cNvPr>
                <p:cNvSpPr txBox="1"/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7FB7F5E-88C3-2B48-8F0E-C7B081556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299" y="3894229"/>
                  <a:ext cx="576890" cy="3007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78B55FDE-F598-BF4B-8774-E22BE1C2BB20}"/>
                </a:ext>
              </a:extLst>
            </p:cNvPr>
            <p:cNvSpPr/>
            <p:nvPr/>
          </p:nvSpPr>
          <p:spPr>
            <a:xfrm rot="10800000" flipH="1" flipV="1">
              <a:off x="3184941" y="3344720"/>
              <a:ext cx="101801" cy="330158"/>
            </a:xfrm>
            <a:prstGeom prst="leftBrace">
              <a:avLst>
                <a:gd name="adj1" fmla="val 44444"/>
                <a:gd name="adj2" fmla="val 50000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5761A8-9504-7D42-9D49-274CD536F577}"/>
                    </a:ext>
                  </a:extLst>
                </p:cNvPr>
                <p:cNvSpPr txBox="1"/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3717B2F-9999-274B-B584-C7679C353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497" y="3377513"/>
                  <a:ext cx="879235" cy="280333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8E4E9-CC8D-264C-AADC-B2034F0B6A52}"/>
                </a:ext>
              </a:extLst>
            </p:cNvPr>
            <p:cNvSpPr txBox="1"/>
            <p:nvPr/>
          </p:nvSpPr>
          <p:spPr>
            <a:xfrm>
              <a:off x="3476780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9D8B7D-DF8C-6742-AB61-1195D2C03D98}"/>
                </a:ext>
              </a:extLst>
            </p:cNvPr>
            <p:cNvSpPr txBox="1"/>
            <p:nvPr/>
          </p:nvSpPr>
          <p:spPr>
            <a:xfrm>
              <a:off x="3855889" y="3439104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70A36C-AC6B-1E48-9187-6D553AC4C897}"/>
                </a:ext>
              </a:extLst>
            </p:cNvPr>
            <p:cNvSpPr txBox="1"/>
            <p:nvPr/>
          </p:nvSpPr>
          <p:spPr>
            <a:xfrm>
              <a:off x="4988785" y="3449208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A4CCD55-6012-344B-B940-EAA53B26245E}"/>
                </a:ext>
              </a:extLst>
            </p:cNvPr>
            <p:cNvSpPr txBox="1"/>
            <p:nvPr/>
          </p:nvSpPr>
          <p:spPr>
            <a:xfrm>
              <a:off x="4494791" y="3372021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BD884-8F24-2144-B010-7A17E27B2D7C}"/>
                </a:ext>
              </a:extLst>
            </p:cNvPr>
            <p:cNvSpPr txBox="1"/>
            <p:nvPr/>
          </p:nvSpPr>
          <p:spPr>
            <a:xfrm>
              <a:off x="5099115" y="3281945"/>
              <a:ext cx="203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</a:t>
              </a: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13EBB62C-D85A-0845-9BED-D81901DEF0B1}"/>
                </a:ext>
              </a:extLst>
            </p:cNvPr>
            <p:cNvSpPr/>
            <p:nvPr/>
          </p:nvSpPr>
          <p:spPr>
            <a:xfrm rot="5400000" flipV="1">
              <a:off x="5156899" y="4217097"/>
              <a:ext cx="73026" cy="243091"/>
            </a:xfrm>
            <a:prstGeom prst="leftBrace">
              <a:avLst>
                <a:gd name="adj1" fmla="val 76573"/>
                <a:gd name="adj2" fmla="val 49999"/>
              </a:avLst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i="1" kern="0" dirty="0"/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5695C3D2-2A3E-C64F-AF56-3E9E8249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57578"/>
                <a:ext cx="8956160" cy="1075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	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𝑊𝐶𝐶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𝑎𝑏𝑐𝑑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:r>
                  <a:rPr lang="en-US" sz="2400" kern="0" dirty="0"/>
                  <a:t>	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𝑊𝐿𝐷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𝑊𝐺𝑆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kern="0" dirty="0"/>
                  <a:t> 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𝑡𝑉</m:t>
                          </m:r>
                        </m:e>
                        <m: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6C54CD13-1128-D047-ABF5-177A934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77702" y="2128285"/>
                <a:ext cx="8229600" cy="2989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𝜀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90C750A5-F868-0141-A5E9-2595A3A6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904" y="5392480"/>
                <a:ext cx="8229600" cy="9126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33">
            <a:extLst>
              <a:ext uri="{FF2B5EF4-FFF2-40B4-BE49-F238E27FC236}">
                <a16:creationId xmlns:a16="http://schemas.microsoft.com/office/drawing/2014/main" id="{857D6C16-8F80-2946-B0F0-395A61F6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873" y="5306291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6DC1677-EB03-5843-B949-181C78FFAC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8018" y="2985655"/>
            <a:ext cx="2493818" cy="2230582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33">
            <a:extLst>
              <a:ext uri="{FF2B5EF4-FFF2-40B4-BE49-F238E27FC236}">
                <a16:creationId xmlns:a16="http://schemas.microsoft.com/office/drawing/2014/main" id="{3BB56EE9-4D7D-8745-BA5F-4CE3F2E2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873" y="5320146"/>
            <a:ext cx="1593272" cy="102523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4174BBE1-FEB5-9544-9B0B-2D9473D7E853}"/>
              </a:ext>
            </a:extLst>
          </p:cNvPr>
          <p:cNvCxnSpPr>
            <a:cxnSpLocks/>
            <a:stCxn id="54" idx="7"/>
          </p:cNvCxnSpPr>
          <p:nvPr/>
        </p:nvCxnSpPr>
        <p:spPr>
          <a:xfrm rot="5400000" flipH="1" flipV="1">
            <a:off x="4241720" y="2937136"/>
            <a:ext cx="2616249" cy="2450057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25C510EA-2CCC-9441-9016-3CA150DF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FEFE18-B5DD-0446-942F-48CD51FC1FB2}"/>
              </a:ext>
            </a:extLst>
          </p:cNvPr>
          <p:cNvSpPr/>
          <p:nvPr/>
        </p:nvSpPr>
        <p:spPr>
          <a:xfrm>
            <a:off x="2908300" y="5422900"/>
            <a:ext cx="3263900" cy="812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uiExpand="1" build="p"/>
      <p:bldP spid="40" grpId="0" uiExpand="1" build="p"/>
      <p:bldP spid="41" grpId="0" uiExpand="1" build="p"/>
      <p:bldP spid="44" grpId="0" animBg="1"/>
      <p:bldP spid="44" grpId="1" animBg="1"/>
      <p:bldP spid="54" grpId="0" animBg="1"/>
      <p:bldP spid="54" grpId="1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Summary:</a:t>
                </a:r>
              </a:p>
              <a:p>
                <a:r>
                  <a:rPr lang="en-US" dirty="0"/>
                  <a:t>WGS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78151-FC2F-CF49-8C91-7FF5962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85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46499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information do you need to calculate these welfare effects?</a:t>
            </a:r>
          </a:p>
          <a:p>
            <a:r>
              <a:rPr lang="en-US" dirty="0"/>
              <a:t>How do they change with larger tariffs?</a:t>
            </a:r>
          </a:p>
          <a:p>
            <a:r>
              <a:rPr lang="en-US" dirty="0"/>
              <a:t>Explain the sources of the “production distortion loss” and the “consumption distortion loss.”  </a:t>
            </a:r>
          </a:p>
          <a:p>
            <a:pPr lvl="1"/>
            <a:r>
              <a:rPr lang="en-US" dirty="0"/>
              <a:t>Why does each occur, and who is it that loses in each case?</a:t>
            </a:r>
          </a:p>
          <a:p>
            <a:pPr lvl="1"/>
            <a:r>
              <a:rPr lang="en-US" dirty="0"/>
              <a:t>Where do these appear in the equations?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83992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Small country</a:t>
            </a:r>
          </a:p>
          <a:p>
            <a:r>
              <a:rPr lang="en-US" dirty="0"/>
              <a:t>Large country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D51E13-007B-D340-8992-B27ADD9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81833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15665" y="14478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 (*)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401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Autarky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B7AAB-2461-2F42-AD60-7C1AAB9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9004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=X*</a:t>
            </a:r>
            <a:r>
              <a:rPr lang="en-US" baseline="-25000"/>
              <a:t>0</a:t>
            </a:r>
            <a:endParaRPr lang="en-US" baseline="-25000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35800-8C91-E64C-8B42-3971551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5251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6" grpId="0"/>
      <p:bldP spid="67" grpId="0"/>
      <p:bldP spid="78" grpId="0"/>
      <p:bldP spid="49" grpId="0"/>
      <p:bldP spid="50" grpId="0"/>
      <p:bldP spid="51" grpId="0" animBg="1"/>
      <p:bldP spid="55" grpId="0"/>
      <p:bldP spid="59" grpId="0" animBg="1"/>
      <p:bldP spid="71" grpId="0"/>
      <p:bldP spid="79" grpId="0"/>
      <p:bldP spid="81" grpId="0"/>
      <p:bldP spid="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148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Large country</a:t>
            </a:r>
            <a:br>
              <a:rPr lang="en-US" sz="3600" dirty="0"/>
            </a:br>
            <a:r>
              <a:rPr lang="en-US" sz="3600" dirty="0"/>
              <a:t>(i.e., Two Countries)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09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585977" y="5298311"/>
            <a:ext cx="4647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Specific Tariff, </a:t>
            </a:r>
            <a:r>
              <a:rPr lang="en-US" sz="2800" i="1" dirty="0"/>
              <a:t>t,</a:t>
            </a:r>
            <a:r>
              <a:rPr lang="en-US" sz="2800" dirty="0"/>
              <a:t> by Home</a:t>
            </a:r>
            <a:endParaRPr lang="en-US" sz="2800" i="1" dirty="0"/>
          </a:p>
          <a:p>
            <a:pPr algn="ctr"/>
            <a:r>
              <a:rPr lang="en-US" sz="2800" dirty="0"/>
              <a:t>Requires:  P=P*+</a:t>
            </a:r>
            <a:r>
              <a:rPr lang="en-US" sz="2800" i="1" dirty="0"/>
              <a:t>t</a:t>
            </a:r>
            <a:r>
              <a:rPr lang="en-US" sz="2800" dirty="0"/>
              <a:t>, MD=XS*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0386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90600" y="2794000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53367" y="33782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7600" y="2798234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00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00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4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54701" y="33189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038600" y="3378200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05200" y="2794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004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05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86000" y="28194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4267" y="3373967"/>
            <a:ext cx="4233" cy="81703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437966" y="3369733"/>
            <a:ext cx="1" cy="82126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76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812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58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390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8288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104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" name="Left Brace 105"/>
          <p:cNvSpPr/>
          <p:nvPr/>
        </p:nvSpPr>
        <p:spPr>
          <a:xfrm rot="5400000" flipV="1">
            <a:off x="2019300" y="3924300"/>
            <a:ext cx="152400" cy="381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Brace 106"/>
          <p:cNvSpPr/>
          <p:nvPr/>
        </p:nvSpPr>
        <p:spPr>
          <a:xfrm rot="5400000" flipV="1">
            <a:off x="3771900" y="3924300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Brace 107"/>
          <p:cNvSpPr/>
          <p:nvPr/>
        </p:nvSpPr>
        <p:spPr>
          <a:xfrm rot="5400000" flipV="1">
            <a:off x="7162800" y="3920067"/>
            <a:ext cx="152400" cy="381000"/>
          </a:xfrm>
          <a:prstGeom prst="leftBrace">
            <a:avLst>
              <a:gd name="adj1" fmla="val 62500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3505201" y="3708400"/>
            <a:ext cx="113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05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28600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042150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7432675" y="41910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DC4C4-E0E7-E94B-8AE4-EFB7E626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3224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9" grpId="0" animBg="1"/>
      <p:bldP spid="71" grpId="0"/>
      <p:bldP spid="83" grpId="0"/>
      <p:bldP spid="84" grpId="0"/>
      <p:bldP spid="85" grpId="0"/>
      <p:bldP spid="86" grpId="0"/>
      <p:bldP spid="87" grpId="0" animBg="1"/>
      <p:bldP spid="88" grpId="0"/>
      <p:bldP spid="93" grpId="0"/>
      <p:bldP spid="94" grpId="0"/>
      <p:bldP spid="95" grpId="0"/>
      <p:bldP spid="96" grpId="0"/>
      <p:bldP spid="104" grpId="0"/>
      <p:bldP spid="105" grpId="0"/>
      <p:bldP spid="106" grpId="0" animBg="1"/>
      <p:bldP spid="107" grpId="0" animBg="1"/>
      <p:bldP spid="108" grpId="0" animBg="1"/>
      <p:bldP spid="1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362825" y="3644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62025" y="36449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2025" y="13589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29025" y="36449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29025" y="13589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296025" y="36449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96025" y="13589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14425" y="15113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00225" y="15113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7225" y="1130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4225" y="1130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5025" y="1206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677025" y="18923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96025" y="19685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33625" y="1282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67025" y="3035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8161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77225" y="1587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81625" y="3111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29225" y="1587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62025" y="25781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0" y="237807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71625" y="9017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05625" y="9017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14825" y="9017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19425" y="3568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86425" y="3568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91525" y="3568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67225" y="25781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086224" y="3644900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 (i.e., Two Countries)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47825" y="25781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86025" y="25781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23075" y="2832100"/>
            <a:ext cx="6350" cy="812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67625" y="25781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19225" y="36449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81225" y="36449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48425" y="3644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464" y="4094630"/>
            <a:ext cx="429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Welfare effects of Tariff, </a:t>
            </a:r>
            <a:r>
              <a:rPr lang="en-US" sz="2800" i="1" dirty="0"/>
              <a:t>t</a:t>
            </a:r>
            <a:r>
              <a:rPr lang="en-US" sz="2800" dirty="0"/>
              <a:t>:</a:t>
            </a:r>
            <a:endParaRPr lang="en-US" sz="2800" i="1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10025" y="22733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2025" y="2247900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24792" y="2832100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29025" y="2252134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171825" y="18923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71825" y="26543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4825" y="20447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26126" y="27728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010025" y="2832100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476625" y="22479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171825" y="2273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876425" y="22733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57425" y="2273300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15692" y="2573867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647825" y="38735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52625" y="38735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29425" y="38735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10425" y="38735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629025" y="19568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29025" y="19685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76425" y="36449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257425" y="36449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7013575" y="36449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7404100" y="36449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962025" y="2825750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73075" y="26225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Left Brace 101"/>
          <p:cNvSpPr/>
          <p:nvPr/>
        </p:nvSpPr>
        <p:spPr>
          <a:xfrm flipV="1">
            <a:off x="812800" y="22479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04825" y="2273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63625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470025" y="2311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74875" y="2324100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933575" y="2190750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36725" y="248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396692" y="2580217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476625" y="21971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457575" y="2501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835775" y="248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749675" y="227965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946525" y="2482850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32550" y="25050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10375" y="2425700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331075" y="2432050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</a:t>
            </a:r>
          </a:p>
        </p:txBody>
      </p:sp>
      <p:sp>
        <p:nvSpPr>
          <p:cNvPr id="127" name="Content Placeholder 2"/>
          <p:cNvSpPr>
            <a:spLocks noGrp="1"/>
          </p:cNvSpPr>
          <p:nvPr>
            <p:ph idx="1"/>
          </p:nvPr>
        </p:nvSpPr>
        <p:spPr>
          <a:xfrm>
            <a:off x="0" y="4558553"/>
            <a:ext cx="4542118" cy="1955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Home</a:t>
            </a:r>
          </a:p>
          <a:p>
            <a:pPr lvl="1"/>
            <a:r>
              <a:rPr lang="en-US" sz="2000" dirty="0"/>
              <a:t>Suppliers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 –(</a:t>
            </a:r>
            <a:r>
              <a:rPr lang="en-US" sz="2000" i="1" dirty="0" err="1"/>
              <a:t>a+b+c+d</a:t>
            </a:r>
            <a:r>
              <a:rPr lang="en-US" sz="2000" i="1" dirty="0"/>
              <a:t>)</a:t>
            </a:r>
          </a:p>
          <a:p>
            <a:pPr lvl="1"/>
            <a:r>
              <a:rPr lang="en-US" sz="2000" dirty="0"/>
              <a:t>Government </a:t>
            </a:r>
            <a:r>
              <a:rPr lang="en-US" sz="2000" i="1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c+e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Country         +</a:t>
            </a:r>
            <a:r>
              <a:rPr lang="en-US" sz="2000" i="1" dirty="0"/>
              <a:t>e−</a:t>
            </a:r>
            <a:r>
              <a:rPr lang="en-US" sz="2000" dirty="0"/>
              <a:t>(</a:t>
            </a:r>
            <a:r>
              <a:rPr lang="en-US" sz="2000" i="1" dirty="0" err="1"/>
              <a:t>b+d</a:t>
            </a:r>
            <a:r>
              <a:rPr lang="en-US" sz="2000" dirty="0"/>
              <a:t>) = e</a:t>
            </a:r>
            <a:r>
              <a:rPr lang="en-US" sz="2000" i="1" dirty="0"/>
              <a:t>−f</a:t>
            </a:r>
            <a:endParaRPr lang="en-US" sz="20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4754282" y="4229847"/>
            <a:ext cx="4389718" cy="15822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dirty="0"/>
              <a:t>Foreign</a:t>
            </a:r>
          </a:p>
          <a:p>
            <a:pPr lvl="1"/>
            <a:r>
              <a:rPr lang="en-US" sz="2000" dirty="0"/>
              <a:t>Suppliers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h+i+e+j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Demanders  +</a:t>
            </a:r>
            <a:r>
              <a:rPr lang="en-US" sz="2000" i="1" dirty="0"/>
              <a:t>h</a:t>
            </a:r>
          </a:p>
          <a:p>
            <a:pPr lvl="1"/>
            <a:r>
              <a:rPr lang="en-US" sz="2000" dirty="0"/>
              <a:t>Country       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i+e+j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e+g</a:t>
            </a:r>
            <a:r>
              <a:rPr lang="en-US" sz="2000" dirty="0"/>
              <a:t>)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 bwMode="auto">
          <a:xfrm>
            <a:off x="4742329" y="5921189"/>
            <a:ext cx="3986306" cy="5035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sz="2400" dirty="0"/>
              <a:t>World: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f+g</a:t>
            </a:r>
            <a:r>
              <a:rPr lang="en-US" sz="2000" dirty="0"/>
              <a:t>) = </a:t>
            </a:r>
            <a:r>
              <a:rPr lang="en-US" sz="2000" i="1" dirty="0"/>
              <a:t>−</a:t>
            </a:r>
            <a:r>
              <a:rPr lang="en-US" sz="2000" dirty="0"/>
              <a:t>(</a:t>
            </a:r>
            <a:r>
              <a:rPr lang="en-US" sz="2000" i="1" dirty="0" err="1"/>
              <a:t>b+d+i+j</a:t>
            </a:r>
            <a:r>
              <a:rPr lang="en-US" sz="2000" dirty="0"/>
              <a:t>)</a:t>
            </a:r>
          </a:p>
          <a:p>
            <a:pPr marL="342900" lvl="1" indent="-342900">
              <a:buFontTx/>
              <a:buChar char="•"/>
            </a:pPr>
            <a:endParaRPr lang="en-US" sz="2000" dirty="0"/>
          </a:p>
          <a:p>
            <a:r>
              <a:rPr lang="en-US" sz="2400" dirty="0"/>
              <a:t> 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38200" y="6096000"/>
            <a:ext cx="2743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562600" y="5410200"/>
            <a:ext cx="25908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B70D3-13EC-FF4B-960A-FDB5262A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128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13" grpId="0"/>
      <p:bldP spid="114" grpId="0"/>
      <p:bldP spid="115" grpId="0"/>
      <p:bldP spid="116" grpId="0"/>
      <p:bldP spid="117" grpId="0"/>
      <p:bldP spid="119" grpId="0"/>
      <p:bldP spid="120" grpId="0"/>
      <p:bldP spid="122" grpId="0"/>
      <p:bldP spid="123" grpId="0"/>
      <p:bldP spid="124" grpId="0"/>
      <p:bldP spid="125" grpId="0"/>
      <p:bldP spid="126" grpId="0"/>
      <p:bldP spid="127" grpId="0" build="p" animBg="1"/>
      <p:bldP spid="128" grpId="0" animBg="1"/>
      <p:bldP spid="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Tariff by Small country</a:t>
            </a:r>
          </a:p>
          <a:p>
            <a:r>
              <a:rPr lang="en-US" dirty="0"/>
              <a:t>Tariff by large country</a:t>
            </a:r>
          </a:p>
          <a:p>
            <a:r>
              <a:rPr lang="en-US" dirty="0"/>
              <a:t>Quotas</a:t>
            </a:r>
          </a:p>
          <a:p>
            <a:r>
              <a:rPr lang="en-US" dirty="0"/>
              <a:t>Recent tariff threats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68808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5296" y="2967228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30212" y="2981976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26574" y="3416660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57400" y="3429000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624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tariff,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+(</a:t>
            </a:r>
            <a:r>
              <a:rPr lang="en-US" sz="2000" dirty="0" err="1"/>
              <a:t>a+c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lose:     +c−b</a:t>
            </a:r>
          </a:p>
          <a:p>
            <a:r>
              <a:rPr lang="en-US" sz="2400" dirty="0"/>
              <a:t>Foreign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29200" y="47244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33"/>
          <p:cNvSpPr>
            <a:spLocks noChangeArrowheads="1"/>
          </p:cNvSpPr>
          <p:nvPr/>
        </p:nvSpPr>
        <p:spPr bwMode="auto">
          <a:xfrm>
            <a:off x="8001000" y="45974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Text Box 36"/>
          <p:cNvSpPr txBox="1">
            <a:spLocks noChangeArrowheads="1"/>
          </p:cNvSpPr>
          <p:nvPr/>
        </p:nvSpPr>
        <p:spPr bwMode="auto">
          <a:xfrm rot="20199870">
            <a:off x="5010450" y="54236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9583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617A138-DC88-FA4C-88DE-CB9082629AF0}"/>
              </a:ext>
            </a:extLst>
          </p:cNvPr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World Market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403860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Thus large country will gain from tariff if </a:t>
            </a:r>
            <a:r>
              <a:rPr lang="en-US" sz="2400" i="1" dirty="0"/>
              <a:t>c&gt;b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What is area c?</a:t>
            </a:r>
          </a:p>
          <a:p>
            <a:pPr lvl="1"/>
            <a:r>
              <a:rPr lang="en-US" sz="2000" dirty="0"/>
              <a:t>The portion of the tariff paid by foreign exporters, who get a lower price</a:t>
            </a:r>
          </a:p>
          <a:p>
            <a:pPr lvl="1"/>
            <a:r>
              <a:rPr lang="en-US" sz="2000" dirty="0"/>
              <a:t>A transfer from foreign producers to the home government</a:t>
            </a:r>
          </a:p>
          <a:p>
            <a:pPr lvl="1"/>
            <a:r>
              <a:rPr lang="en-US" sz="2000" dirty="0"/>
              <a:t>The result of improving the home country’s “terms of trade”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FBCE-AC21-3A47-B8A1-8A300D2B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3605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46344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Large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for the world market shows the tariff causing the world price to fall.  What in the figure tells you that the Home country is large?</a:t>
            </a:r>
          </a:p>
          <a:p>
            <a:r>
              <a:rPr lang="en-US" dirty="0"/>
              <a:t>In what sense might a large country gain by using a tariff?  Who in the country benefits from that gain?</a:t>
            </a:r>
          </a:p>
          <a:p>
            <a:r>
              <a:rPr lang="en-US" dirty="0"/>
              <a:t>What reasons are there, if any, for a large country </a:t>
            </a:r>
            <a:r>
              <a:rPr lang="en-US" u="sng" dirty="0"/>
              <a:t>not</a:t>
            </a:r>
            <a:r>
              <a:rPr lang="en-US" dirty="0"/>
              <a:t> to levy a tariff?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6D14D2-1285-254A-A036-461BB168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876264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1140542" cy="218768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358736" y="3169227"/>
            <a:ext cx="375997" cy="264006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2352367" y="3175819"/>
            <a:ext cx="0" cy="169114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19200" y="3652684"/>
            <a:ext cx="113071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  <a:endCxn id="131" idx="0"/>
          </p:cNvCxnSpPr>
          <p:nvPr/>
        </p:nvCxnSpPr>
        <p:spPr>
          <a:xfrm>
            <a:off x="1248697" y="3168446"/>
            <a:ext cx="1110039" cy="7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0718" y="29614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7087" y="34238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169226"/>
            <a:ext cx="152400" cy="483178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247732" y="31324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46513" y="33250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CBFC68B1-EB2E-8549-ACD3-67A727F7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639102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297179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ABC94B8-C78A-FF40-94AC-963A68C6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Large country, “Optimal” tariff</a:t>
            </a:r>
            <a:br>
              <a:rPr lang="en-US" sz="3600" dirty="0"/>
            </a:br>
            <a:r>
              <a:rPr lang="en-US" sz="3600" dirty="0"/>
              <a:t>Watch as </a:t>
            </a:r>
            <a:r>
              <a:rPr lang="en-US" sz="3600" i="1" dirty="0"/>
              <a:t>t</a:t>
            </a:r>
            <a:r>
              <a:rPr lang="en-US" sz="3600" dirty="0"/>
              <a:t> rises</a:t>
            </a:r>
          </a:p>
        </p:txBody>
      </p:sp>
    </p:spTree>
    <p:extLst>
      <p:ext uri="{BB962C8B-B14F-4D97-AF65-F5344CB8AC3E}">
        <p14:creationId xmlns:p14="http://schemas.microsoft.com/office/powerpoint/2010/main" val="3974363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429000"/>
            <a:ext cx="304800" cy="66235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1529862" y="2596662"/>
            <a:ext cx="1204871" cy="836571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1520029" y="2596662"/>
            <a:ext cx="0" cy="227616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1236784" y="4098161"/>
            <a:ext cx="2872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1248697" y="2570569"/>
            <a:ext cx="2694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1748" y="24397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0533" y="388100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573214"/>
            <a:ext cx="152400" cy="1518139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7861" y="295421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295399" y="2948353"/>
            <a:ext cx="112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77236" y="35829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35052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150706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378883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350520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198120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259926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289560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532967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opt</a:t>
            </a:r>
            <a:endParaRPr lang="en-US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5867400" y="2286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13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080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282892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283098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937500" y="3500966"/>
            <a:ext cx="49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en-US" baseline="-25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0AAAD5-54D9-FA4C-A44B-73ED192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CBED96-A4E8-EE43-AA86-6776D0C6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43000" y="2057400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28800" y="2057400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514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05600" y="2438400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514600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5814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02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and Slopes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00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3581400"/>
            <a:ext cx="91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B4492-F41F-7349-8078-52A8F90E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584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90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24600" y="4191000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4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954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981200" y="1905000"/>
            <a:ext cx="9144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2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600" y="2133600"/>
            <a:ext cx="2667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657600" y="2133600"/>
            <a:ext cx="16764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53200" y="2743200"/>
            <a:ext cx="17526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24600" y="2743200"/>
            <a:ext cx="1447800" cy="1066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7600" y="34290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57600" y="2667000"/>
            <a:ext cx="2057400" cy="762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534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34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58674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600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34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434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48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495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91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Slopes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6764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146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96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7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20193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934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77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91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246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40005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133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flipV="1">
            <a:off x="3962400" y="2667000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60BB6-A47D-CD4B-9B73-304451FAAC5C}"/>
              </a:ext>
            </a:extLst>
          </p:cNvPr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4B6B36-77C2-DB48-BE93-CF6D9F5C0F24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2BF52D-E5A2-7F4B-A22F-A548412D708C}"/>
              </a:ext>
            </a:extLst>
          </p:cNvPr>
          <p:cNvCxnSpPr/>
          <p:nvPr/>
        </p:nvCxnSpPr>
        <p:spPr>
          <a:xfrm flipH="1" flipV="1">
            <a:off x="3657600" y="2514600"/>
            <a:ext cx="1828800" cy="1295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6463A1F-1728-1149-B6DD-C14B414D1D5C}"/>
              </a:ext>
            </a:extLst>
          </p:cNvPr>
          <p:cNvCxnSpPr/>
          <p:nvPr/>
        </p:nvCxnSpPr>
        <p:spPr>
          <a:xfrm flipV="1">
            <a:off x="3657600" y="2502932"/>
            <a:ext cx="1943100" cy="10784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Left Brace 85">
            <a:extLst>
              <a:ext uri="{FF2B5EF4-FFF2-40B4-BE49-F238E27FC236}">
                <a16:creationId xmlns:a16="http://schemas.microsoft.com/office/drawing/2014/main" id="{7715F0A8-4F7A-2646-85CC-14DD10A4D712}"/>
              </a:ext>
            </a:extLst>
          </p:cNvPr>
          <p:cNvSpPr/>
          <p:nvPr/>
        </p:nvSpPr>
        <p:spPr>
          <a:xfrm flipV="1">
            <a:off x="38650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1520F-826C-9745-8F75-5AE8A995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884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5" grpId="0"/>
      <p:bldP spid="8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990600" y="4191001"/>
            <a:ext cx="13716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0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2667000" y="4191001"/>
            <a:ext cx="1905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70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181600" y="4191000"/>
            <a:ext cx="3429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1905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1143000" y="1981200"/>
            <a:ext cx="7620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1524000" y="1981200"/>
            <a:ext cx="6858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990600" y="2514600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2667000" y="2514600"/>
            <a:ext cx="1828800" cy="1295400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5181600" y="2057400"/>
            <a:ext cx="3048000" cy="1981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H="1" flipV="1">
            <a:off x="5181600" y="2438400"/>
            <a:ext cx="2286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3276600"/>
            <a:ext cx="3581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8" idx="2"/>
          </p:cNvCxnSpPr>
          <p:nvPr/>
        </p:nvCxnSpPr>
        <p:spPr>
          <a:xfrm flipV="1">
            <a:off x="2667000" y="2502932"/>
            <a:ext cx="1943100" cy="1078468"/>
          </a:xfrm>
          <a:prstGeom prst="line">
            <a:avLst/>
          </a:prstGeom>
          <a:ln>
            <a:solidFill>
              <a:srgbClr val="CECE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098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010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S*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672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8006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90600" y="3124200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33600" y="3048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W0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24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P*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192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60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76600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098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43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01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505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956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How Sizes Matter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478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05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53200" y="3124200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430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526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51" name="Left Brace 50"/>
          <p:cNvSpPr/>
          <p:nvPr/>
        </p:nvSpPr>
        <p:spPr>
          <a:xfrm rot="16200000">
            <a:off x="16002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4478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59" name="Left Brace 58"/>
          <p:cNvSpPr/>
          <p:nvPr/>
        </p:nvSpPr>
        <p:spPr>
          <a:xfrm rot="16200000">
            <a:off x="7200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960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X*</a:t>
            </a:r>
            <a:r>
              <a:rPr lang="en-US" baseline="-250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150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D*</a:t>
            </a:r>
            <a:r>
              <a:rPr lang="en-US" baseline="-250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00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S*</a:t>
            </a:r>
            <a:r>
              <a:rPr lang="en-US" baseline="-25000" dirty="0"/>
              <a:t>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05200" y="4953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200" y="2895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57800" y="220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D*</a:t>
            </a:r>
          </a:p>
        </p:txBody>
      </p:sp>
      <p:sp>
        <p:nvSpPr>
          <p:cNvPr id="84" name="Left Brace 83"/>
          <p:cNvSpPr/>
          <p:nvPr/>
        </p:nvSpPr>
        <p:spPr>
          <a:xfrm rot="16200000">
            <a:off x="3009900" y="3848100"/>
            <a:ext cx="152400" cy="838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90600" y="2514600"/>
            <a:ext cx="114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flipV="1">
            <a:off x="2874434" y="2785534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CECECE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EC7F047-6290-7C49-9E34-003AA88FED13}"/>
              </a:ext>
            </a:extLst>
          </p:cNvPr>
          <p:cNvSpPr/>
          <p:nvPr/>
        </p:nvSpPr>
        <p:spPr>
          <a:xfrm>
            <a:off x="3505200" y="54864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111653F-5033-D141-A4BE-EF0BB5CDE852}"/>
              </a:ext>
            </a:extLst>
          </p:cNvPr>
          <p:cNvCxnSpPr>
            <a:cxnSpLocks/>
          </p:cNvCxnSpPr>
          <p:nvPr/>
        </p:nvCxnSpPr>
        <p:spPr>
          <a:xfrm flipH="1" flipV="1">
            <a:off x="2667000" y="2514600"/>
            <a:ext cx="1219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183C3A-C331-BA48-8E3B-21740F611C61}"/>
              </a:ext>
            </a:extLst>
          </p:cNvPr>
          <p:cNvCxnSpPr>
            <a:cxnSpLocks/>
          </p:cNvCxnSpPr>
          <p:nvPr/>
        </p:nvCxnSpPr>
        <p:spPr>
          <a:xfrm flipV="1">
            <a:off x="2667000" y="2743200"/>
            <a:ext cx="18288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>
            <a:extLst>
              <a:ext uri="{FF2B5EF4-FFF2-40B4-BE49-F238E27FC236}">
                <a16:creationId xmlns:a16="http://schemas.microsoft.com/office/drawing/2014/main" id="{D2BA6D07-5005-A044-8FC4-0704168B8B22}"/>
              </a:ext>
            </a:extLst>
          </p:cNvPr>
          <p:cNvSpPr/>
          <p:nvPr/>
        </p:nvSpPr>
        <p:spPr>
          <a:xfrm rot="16200000">
            <a:off x="6248400" y="4038600"/>
            <a:ext cx="152400" cy="4572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DD06EA23-5694-0848-A87C-ACD47649B38D}"/>
              </a:ext>
            </a:extLst>
          </p:cNvPr>
          <p:cNvSpPr/>
          <p:nvPr/>
        </p:nvSpPr>
        <p:spPr>
          <a:xfrm flipV="1">
            <a:off x="2608052" y="2649747"/>
            <a:ext cx="152400" cy="584200"/>
          </a:xfrm>
          <a:prstGeom prst="leftBrace">
            <a:avLst>
              <a:gd name="adj1" fmla="val 44444"/>
              <a:gd name="adj2" fmla="val 47734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90986-C0C7-D342-8419-334F1B13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0110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6" grpId="0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Assumptions throughout</a:t>
            </a:r>
          </a:p>
          <a:p>
            <a:pPr lvl="1"/>
            <a:r>
              <a:rPr lang="en-US" sz="2400" dirty="0"/>
              <a:t>Markets perfectly competitive</a:t>
            </a:r>
          </a:p>
          <a:p>
            <a:pPr lvl="1"/>
            <a:r>
              <a:rPr lang="en-US" sz="2400" dirty="0"/>
              <a:t>Product homogeneous</a:t>
            </a:r>
          </a:p>
          <a:p>
            <a:pPr lvl="1"/>
            <a:r>
              <a:rPr lang="en-US" sz="2400" dirty="0"/>
              <a:t>There are no “distortions” (externalities, etc.)</a:t>
            </a:r>
          </a:p>
          <a:p>
            <a:pPr lvl="1"/>
            <a:r>
              <a:rPr lang="en-US" sz="2400" dirty="0"/>
              <a:t>Supply and demand curves linear </a:t>
            </a:r>
          </a:p>
          <a:p>
            <a:pPr lvl="2"/>
            <a:r>
              <a:rPr lang="en-US" sz="2000" dirty="0"/>
              <a:t>Just for simplicity</a:t>
            </a:r>
          </a:p>
          <a:p>
            <a:pPr lvl="1"/>
            <a:r>
              <a:rPr lang="en-US" sz="2400" dirty="0"/>
              <a:t>Model is partial equilibrium </a:t>
            </a:r>
          </a:p>
          <a:p>
            <a:pPr lvl="1"/>
            <a:r>
              <a:rPr lang="en-US" sz="2400" dirty="0"/>
              <a:t>Model is static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12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903766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Countries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h𝑜𝑚𝑒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𝑓𝑜𝑟𝑒𝑖𝑔𝑛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r>
                  <a:rPr lang="en-US" sz="2800" dirty="0"/>
                  <a:t>Prices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pPr lvl="1"/>
                <a:r>
                  <a:rPr lang="en-US" sz="2400" dirty="0"/>
                  <a:t>With free trade, equilibrium #0: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With specific</a:t>
                </a:r>
                <a:r>
                  <a:rPr lang="en-US" sz="2400" i="1" dirty="0"/>
                  <a:t> </a:t>
                </a:r>
                <a:r>
                  <a:rPr lang="en-US" sz="2400" dirty="0"/>
                  <a:t>tariff,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levied by country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on export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equilibrium #1: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i="1" dirty="0"/>
                  <a:t>Ad valorem</a:t>
                </a:r>
                <a:r>
                  <a:rPr lang="en-US" sz="2400" dirty="0"/>
                  <a:t> equivalent of the specific tariff at the initial price: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r="-1698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982BE-521E-A24F-BD5B-DCFC52B5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659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Domestic supply and demand in each country,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represented by their elasticities: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0A024-F8F9-8144-B57F-762245B8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48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Notation</a:t>
                </a:r>
              </a:p>
              <a:p>
                <a:pPr lvl="1"/>
                <a:r>
                  <a:rPr lang="en-US" sz="2400" dirty="0">
                    <a:effectLst/>
                  </a:rPr>
                  <a:t>Values of initial supply and demand,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ffectLst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ffectLst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Value of initial (home-country) imports: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Convenient values, capturing both size and price responsiveness,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0DB1AF-60E5-9948-91E5-75E34F4B6F73}"/>
              </a:ext>
            </a:extLst>
          </p:cNvPr>
          <p:cNvSpPr/>
          <p:nvPr/>
        </p:nvSpPr>
        <p:spPr>
          <a:xfrm>
            <a:off x="2577730" y="4874437"/>
            <a:ext cx="3510553" cy="43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5ABCE5-BFBF-8B43-931F-BC6F847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616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Price changes must add up to tariff: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8E3A-9CA5-D142-916C-222D370B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7389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Equilibrium quantities: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h𝑑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400" dirty="0"/>
                  <a:t>Use elasticities: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  <a:p>
                <a:r>
                  <a:rPr lang="en-US" sz="2400" dirty="0"/>
                  <a:t>Multiply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to get values: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B9EE0-02B0-8344-9636-5F96F085054B}"/>
              </a:ext>
            </a:extLst>
          </p:cNvPr>
          <p:cNvSpPr/>
          <p:nvPr/>
        </p:nvSpPr>
        <p:spPr>
          <a:xfrm>
            <a:off x="1192191" y="4075784"/>
            <a:ext cx="2569581" cy="542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/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F7C06E-A257-574C-91B1-F085F60A0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4097438"/>
                <a:ext cx="1481560" cy="468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C2E8-DF1D-F744-B86F-7A8DFCC9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8337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This gives us two equations in two unknowns,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&amp;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</a:rPr>
                  <a:t> 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E02B1-0EF8-4940-AE72-BFAF7BD2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7467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7AB046-88D1-154B-A0B9-0D4C9AE74422}"/>
              </a:ext>
            </a:extLst>
          </p:cNvPr>
          <p:cNvSpPr/>
          <p:nvPr/>
        </p:nvSpPr>
        <p:spPr>
          <a:xfrm>
            <a:off x="3478627" y="3657166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6193DC-298A-D44F-8732-45C5EEC1FDE6}"/>
              </a:ext>
            </a:extLst>
          </p:cNvPr>
          <p:cNvSpPr/>
          <p:nvPr/>
        </p:nvSpPr>
        <p:spPr>
          <a:xfrm>
            <a:off x="3492131" y="5291125"/>
            <a:ext cx="2100370" cy="9715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69CC3-1B00-1145-82CE-9455408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419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Interpretation:</a:t>
                </a:r>
              </a:p>
              <a:p>
                <a:pPr lvl="1"/>
                <a:r>
                  <a:rPr lang="en-US" sz="2000" dirty="0"/>
                  <a:t>Ratio of two price changes: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Home country share of tariff incidence: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400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measures country </a:t>
                </a:r>
                <a:r>
                  <a:rPr lang="en-US" sz="2400" u="sng" dirty="0"/>
                  <a:t>size</a:t>
                </a:r>
                <a:r>
                  <a:rPr lang="en-US" sz="2400" dirty="0"/>
                  <a:t> in this industry:  </a:t>
                </a:r>
              </a:p>
              <a:p>
                <a:pPr lvl="1"/>
                <a:r>
                  <a:rPr lang="en-US" sz="2000" dirty="0"/>
                  <a:t>Small home country: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→0;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→∞;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1600" dirty="0">
                  <a:effectLst/>
                </a:endParaRPr>
              </a:p>
              <a:p>
                <a:pPr lvl="1"/>
                <a:r>
                  <a:rPr lang="en-US" sz="2000" dirty="0"/>
                  <a:t>Large home country: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≈1;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≈1/2</m:t>
                    </m:r>
                  </m:oMath>
                </a14:m>
                <a:r>
                  <a:rPr lang="en-US" sz="14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FE031-08AB-FB4D-A030-F30BEC43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6065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1D08A18-A3E9-2846-930F-A8A28F45C1B5}"/>
              </a:ext>
            </a:extLst>
          </p:cNvPr>
          <p:cNvSpPr/>
          <p:nvPr/>
        </p:nvSpPr>
        <p:spPr>
          <a:xfrm>
            <a:off x="422908" y="5127583"/>
            <a:ext cx="3431461" cy="9954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1B7C7-BF5E-E640-A405-B1E1F111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9898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Special assumption for small country case</a:t>
            </a:r>
          </a:p>
          <a:p>
            <a:pPr lvl="1"/>
            <a:r>
              <a:rPr lang="en-US" sz="2400" dirty="0"/>
              <a:t>World price is given (country too small to influence it)</a:t>
            </a:r>
          </a:p>
          <a:p>
            <a:pPr lvl="1"/>
            <a:r>
              <a:rPr lang="en-US" sz="2400" dirty="0"/>
              <a:t>More correctly:  country’s supply and demand in that industry too small to influence the world price</a:t>
            </a:r>
          </a:p>
          <a:p>
            <a:pPr lvl="1"/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45FE-7AB6-5B41-B2B8-6EC7D6EE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6708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Two-Country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Welfare of home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" dirty="0">
                  <a:effectLst/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338047-547C-DD4B-9E0E-712FCEA28175}"/>
              </a:ext>
            </a:extLst>
          </p:cNvPr>
          <p:cNvCxnSpPr/>
          <p:nvPr/>
        </p:nvCxnSpPr>
        <p:spPr>
          <a:xfrm flipV="1">
            <a:off x="5992348" y="3819729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40B21-9DBE-F947-811A-508E79AC913F}"/>
              </a:ext>
            </a:extLst>
          </p:cNvPr>
          <p:cNvCxnSpPr/>
          <p:nvPr/>
        </p:nvCxnSpPr>
        <p:spPr>
          <a:xfrm flipV="1">
            <a:off x="5992348" y="1533729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C7C46D-6F54-9945-9767-DC3EF7CDB026}"/>
              </a:ext>
            </a:extLst>
          </p:cNvPr>
          <p:cNvCxnSpPr/>
          <p:nvPr/>
        </p:nvCxnSpPr>
        <p:spPr>
          <a:xfrm flipV="1">
            <a:off x="6144748" y="1686129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1A4774-136E-3F4F-9B11-4F3BE218A639}"/>
              </a:ext>
            </a:extLst>
          </p:cNvPr>
          <p:cNvCxnSpPr/>
          <p:nvPr/>
        </p:nvCxnSpPr>
        <p:spPr>
          <a:xfrm flipH="1" flipV="1">
            <a:off x="6830548" y="1686129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F9B8DE-5FD3-0747-A0DC-560E89F69FD7}"/>
              </a:ext>
            </a:extLst>
          </p:cNvPr>
          <p:cNvSpPr txBox="1"/>
          <p:nvPr/>
        </p:nvSpPr>
        <p:spPr>
          <a:xfrm>
            <a:off x="5687548" y="1305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48D050-B797-7C45-AA56-076324304F4B}"/>
              </a:ext>
            </a:extLst>
          </p:cNvPr>
          <p:cNvSpPr txBox="1"/>
          <p:nvPr/>
        </p:nvSpPr>
        <p:spPr>
          <a:xfrm>
            <a:off x="7363948" y="14575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24D62-C113-4242-9130-BF5AD9B5A765}"/>
              </a:ext>
            </a:extLst>
          </p:cNvPr>
          <p:cNvSpPr txBox="1"/>
          <p:nvPr/>
        </p:nvSpPr>
        <p:spPr>
          <a:xfrm>
            <a:off x="6601948" y="10765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587EDD-3A62-1545-9043-6107DE0104EB}"/>
              </a:ext>
            </a:extLst>
          </p:cNvPr>
          <p:cNvCxnSpPr/>
          <p:nvPr/>
        </p:nvCxnSpPr>
        <p:spPr>
          <a:xfrm>
            <a:off x="66781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F9B481-B23B-734E-A887-12093DCCE582}"/>
              </a:ext>
            </a:extLst>
          </p:cNvPr>
          <p:cNvCxnSpPr/>
          <p:nvPr/>
        </p:nvCxnSpPr>
        <p:spPr>
          <a:xfrm>
            <a:off x="7516348" y="2752929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10EC7DF-E805-9649-9D28-DBC27B0352CD}"/>
              </a:ext>
            </a:extLst>
          </p:cNvPr>
          <p:cNvSpPr txBox="1"/>
          <p:nvPr/>
        </p:nvSpPr>
        <p:spPr>
          <a:xfrm>
            <a:off x="6338732" y="3827164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4E6EEB-AACB-944B-B286-15BB87F68BCD}"/>
              </a:ext>
            </a:extLst>
          </p:cNvPr>
          <p:cNvCxnSpPr/>
          <p:nvPr/>
        </p:nvCxnSpPr>
        <p:spPr>
          <a:xfrm>
            <a:off x="6906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8371B-6415-FD46-A3B2-6ACB60538C12}"/>
              </a:ext>
            </a:extLst>
          </p:cNvPr>
          <p:cNvCxnSpPr/>
          <p:nvPr/>
        </p:nvCxnSpPr>
        <p:spPr>
          <a:xfrm>
            <a:off x="7287748" y="2448129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B22B22-6B38-A744-8BC5-21DC40CD9BEA}"/>
              </a:ext>
            </a:extLst>
          </p:cNvPr>
          <p:cNvCxnSpPr/>
          <p:nvPr/>
        </p:nvCxnSpPr>
        <p:spPr>
          <a:xfrm flipV="1">
            <a:off x="5992348" y="3000579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C7EAF3A5-8CCF-E448-9A7C-4DA025D14DBE}"/>
              </a:ext>
            </a:extLst>
          </p:cNvPr>
          <p:cNvSpPr/>
          <p:nvPr/>
        </p:nvSpPr>
        <p:spPr>
          <a:xfrm flipV="1">
            <a:off x="5843123" y="2422729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CABBC5-17D6-5841-A5A0-902E7A7FA177}"/>
              </a:ext>
            </a:extLst>
          </p:cNvPr>
          <p:cNvSpPr txBox="1"/>
          <p:nvPr/>
        </p:nvSpPr>
        <p:spPr>
          <a:xfrm>
            <a:off x="5535148" y="24109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A6BA-ADEF-D148-90FF-09757C5DF1FC}"/>
              </a:ext>
            </a:extLst>
          </p:cNvPr>
          <p:cNvSpPr txBox="1"/>
          <p:nvPr/>
        </p:nvSpPr>
        <p:spPr>
          <a:xfrm>
            <a:off x="6093948" y="23592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70F32-BE96-684C-9F14-41305A061E72}"/>
              </a:ext>
            </a:extLst>
          </p:cNvPr>
          <p:cNvSpPr txBox="1"/>
          <p:nvPr/>
        </p:nvSpPr>
        <p:spPr>
          <a:xfrm>
            <a:off x="6500348" y="248622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CB90C-F070-034C-A893-E70A44650F90}"/>
              </a:ext>
            </a:extLst>
          </p:cNvPr>
          <p:cNvSpPr txBox="1"/>
          <p:nvPr/>
        </p:nvSpPr>
        <p:spPr>
          <a:xfrm>
            <a:off x="7205198" y="2498929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AF8FF-DC77-5247-8EC4-5AFA7241F06B}"/>
              </a:ext>
            </a:extLst>
          </p:cNvPr>
          <p:cNvSpPr txBox="1"/>
          <p:nvPr/>
        </p:nvSpPr>
        <p:spPr>
          <a:xfrm>
            <a:off x="6963898" y="2365579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3F16AF-3CDD-4446-A5C8-AD5417E85204}"/>
              </a:ext>
            </a:extLst>
          </p:cNvPr>
          <p:cNvSpPr txBox="1"/>
          <p:nvPr/>
        </p:nvSpPr>
        <p:spPr>
          <a:xfrm>
            <a:off x="6767048" y="26640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EE8261-F0B0-0740-96BF-6D40FD9C7660}"/>
              </a:ext>
            </a:extLst>
          </p:cNvPr>
          <p:cNvSpPr txBox="1"/>
          <p:nvPr/>
        </p:nvSpPr>
        <p:spPr>
          <a:xfrm>
            <a:off x="7294019" y="3801145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BDF069-F22C-B84E-812D-131236AE7870}"/>
              </a:ext>
            </a:extLst>
          </p:cNvPr>
          <p:cNvSpPr txBox="1"/>
          <p:nvPr/>
        </p:nvSpPr>
        <p:spPr>
          <a:xfrm>
            <a:off x="5499835" y="288488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9E17-EE72-FA4B-B317-96D555E76A08}"/>
              </a:ext>
            </a:extLst>
          </p:cNvPr>
          <p:cNvSpPr txBox="1"/>
          <p:nvPr/>
        </p:nvSpPr>
        <p:spPr>
          <a:xfrm>
            <a:off x="5548157" y="21749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24F94-C24B-1949-BB1B-5207315E8409}"/>
              </a:ext>
            </a:extLst>
          </p:cNvPr>
          <p:cNvSpPr txBox="1"/>
          <p:nvPr/>
        </p:nvSpPr>
        <p:spPr>
          <a:xfrm>
            <a:off x="5082362" y="2639559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6EBB36-6D01-384A-A1CF-1162BB2B3FCD}"/>
              </a:ext>
            </a:extLst>
          </p:cNvPr>
          <p:cNvCxnSpPr/>
          <p:nvPr/>
        </p:nvCxnSpPr>
        <p:spPr>
          <a:xfrm flipV="1">
            <a:off x="6010933" y="2424433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7B7EC07-5FFC-994E-95A9-9E13A682327B}"/>
              </a:ext>
            </a:extLst>
          </p:cNvPr>
          <p:cNvCxnSpPr/>
          <p:nvPr/>
        </p:nvCxnSpPr>
        <p:spPr>
          <a:xfrm flipV="1">
            <a:off x="6010933" y="2744100"/>
            <a:ext cx="2162175" cy="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946EB6-1760-1942-8B6B-CA7550C31B0B}"/>
              </a:ext>
            </a:extLst>
          </p:cNvPr>
          <p:cNvSpPr/>
          <p:nvPr/>
        </p:nvSpPr>
        <p:spPr>
          <a:xfrm>
            <a:off x="446058" y="4884514"/>
            <a:ext cx="2887451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4A796-FB32-FE4E-B477-6D06A953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158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19200" y="3973010"/>
            <a:ext cx="825500" cy="368300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400" y="3515809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54208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26776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810000" y="45064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8300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5420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97301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542081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Welfare of Home Country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51581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43540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351581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32872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420161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351581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62000" y="36682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313481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90621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3515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97301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592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973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8968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542081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29200" y="404921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29200" y="237281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56665" y="2051076"/>
            <a:ext cx="10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Welfare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4400" y="22966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600" y="46588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86" name="Left Brace 85"/>
          <p:cNvSpPr/>
          <p:nvPr/>
        </p:nvSpPr>
        <p:spPr>
          <a:xfrm rot="16200000" flipV="1">
            <a:off x="5829300" y="4332843"/>
            <a:ext cx="304800" cy="1905000"/>
          </a:xfrm>
          <a:prstGeom prst="leftBrace">
            <a:avLst>
              <a:gd name="adj1" fmla="val 44444"/>
              <a:gd name="adj2" fmla="val 53167"/>
            </a:avLst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34200" y="4049210"/>
            <a:ext cx="0" cy="129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410200" y="53446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–</a:t>
            </a:r>
            <a:r>
              <a:rPr lang="en-US" dirty="0" err="1"/>
              <a:t>P</a:t>
            </a:r>
            <a:r>
              <a:rPr lang="en-US" baseline="-25000" dirty="0" err="1"/>
              <a:t>aut</a:t>
            </a:r>
            <a:r>
              <a:rPr lang="en-US" dirty="0"/>
              <a:t>*</a:t>
            </a:r>
          </a:p>
        </p:txBody>
      </p:sp>
      <p:sp>
        <p:nvSpPr>
          <p:cNvPr id="4" name="Freeform 3"/>
          <p:cNvSpPr/>
          <p:nvPr/>
        </p:nvSpPr>
        <p:spPr>
          <a:xfrm>
            <a:off x="5029200" y="2525210"/>
            <a:ext cx="1854200" cy="1509679"/>
          </a:xfrm>
          <a:custGeom>
            <a:avLst/>
            <a:gdLst>
              <a:gd name="connsiteX0" fmla="*/ 0 w 1856230"/>
              <a:gd name="connsiteY0" fmla="*/ 1288587 h 1288587"/>
              <a:gd name="connsiteX1" fmla="*/ 753533 w 1856230"/>
              <a:gd name="connsiteY1" fmla="*/ 1153120 h 1288587"/>
              <a:gd name="connsiteX2" fmla="*/ 1422400 w 1856230"/>
              <a:gd name="connsiteY2" fmla="*/ 780587 h 1288587"/>
              <a:gd name="connsiteX3" fmla="*/ 1828800 w 1856230"/>
              <a:gd name="connsiteY3" fmla="*/ 69387 h 1288587"/>
              <a:gd name="connsiteX4" fmla="*/ 1820333 w 1856230"/>
              <a:gd name="connsiteY4" fmla="*/ 27053 h 1288587"/>
              <a:gd name="connsiteX0" fmla="*/ 0 w 1843710"/>
              <a:gd name="connsiteY0" fmla="*/ 1261534 h 1261534"/>
              <a:gd name="connsiteX1" fmla="*/ 753533 w 1843710"/>
              <a:gd name="connsiteY1" fmla="*/ 1126067 h 1261534"/>
              <a:gd name="connsiteX2" fmla="*/ 1422400 w 1843710"/>
              <a:gd name="connsiteY2" fmla="*/ 753534 h 1261534"/>
              <a:gd name="connsiteX3" fmla="*/ 1811867 w 1843710"/>
              <a:gd name="connsiteY3" fmla="*/ 169334 h 1261534"/>
              <a:gd name="connsiteX4" fmla="*/ 1820333 w 1843710"/>
              <a:gd name="connsiteY4" fmla="*/ 0 h 1261534"/>
              <a:gd name="connsiteX0" fmla="*/ 0 w 1843710"/>
              <a:gd name="connsiteY0" fmla="*/ 1261534 h 1264146"/>
              <a:gd name="connsiteX1" fmla="*/ 753533 w 1843710"/>
              <a:gd name="connsiteY1" fmla="*/ 1126067 h 1264146"/>
              <a:gd name="connsiteX2" fmla="*/ 1422400 w 1843710"/>
              <a:gd name="connsiteY2" fmla="*/ 753534 h 1264146"/>
              <a:gd name="connsiteX3" fmla="*/ 1811867 w 1843710"/>
              <a:gd name="connsiteY3" fmla="*/ 169334 h 1264146"/>
              <a:gd name="connsiteX4" fmla="*/ 1820333 w 1843710"/>
              <a:gd name="connsiteY4" fmla="*/ 0 h 1264146"/>
              <a:gd name="connsiteX0" fmla="*/ 0 w 1811867"/>
              <a:gd name="connsiteY0" fmla="*/ 1092200 h 1094812"/>
              <a:gd name="connsiteX1" fmla="*/ 753533 w 1811867"/>
              <a:gd name="connsiteY1" fmla="*/ 956733 h 1094812"/>
              <a:gd name="connsiteX2" fmla="*/ 1422400 w 1811867"/>
              <a:gd name="connsiteY2" fmla="*/ 584200 h 1094812"/>
              <a:gd name="connsiteX3" fmla="*/ 1811867 w 1811867"/>
              <a:gd name="connsiteY3" fmla="*/ 0 h 1094812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  <a:gd name="connsiteX0" fmla="*/ 0 w 1854200"/>
              <a:gd name="connsiteY0" fmla="*/ 1134533 h 1137145"/>
              <a:gd name="connsiteX1" fmla="*/ 753533 w 1854200"/>
              <a:gd name="connsiteY1" fmla="*/ 999066 h 1137145"/>
              <a:gd name="connsiteX2" fmla="*/ 1422400 w 1854200"/>
              <a:gd name="connsiteY2" fmla="*/ 626533 h 1137145"/>
              <a:gd name="connsiteX3" fmla="*/ 1854200 w 1854200"/>
              <a:gd name="connsiteY3" fmla="*/ 0 h 11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200" h="1137145">
                <a:moveTo>
                  <a:pt x="0" y="1134533"/>
                </a:moveTo>
                <a:cubicBezTo>
                  <a:pt x="258233" y="1151466"/>
                  <a:pt x="516466" y="1083733"/>
                  <a:pt x="753533" y="999066"/>
                </a:cubicBezTo>
                <a:cubicBezTo>
                  <a:pt x="990600" y="914399"/>
                  <a:pt x="1238956" y="793044"/>
                  <a:pt x="1422400" y="626533"/>
                </a:cubicBezTo>
                <a:cubicBezTo>
                  <a:pt x="1605845" y="460022"/>
                  <a:pt x="1728611" y="286456"/>
                  <a:pt x="1854200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12267" y="3143277"/>
            <a:ext cx="1913466" cy="905933"/>
          </a:xfrm>
          <a:custGeom>
            <a:avLst/>
            <a:gdLst>
              <a:gd name="connsiteX0" fmla="*/ 0 w 1913466"/>
              <a:gd name="connsiteY0" fmla="*/ 905933 h 905933"/>
              <a:gd name="connsiteX1" fmla="*/ 914400 w 1913466"/>
              <a:gd name="connsiteY1" fmla="*/ 0 h 905933"/>
              <a:gd name="connsiteX2" fmla="*/ 1913466 w 1913466"/>
              <a:gd name="connsiteY2" fmla="*/ 905933 h 905933"/>
              <a:gd name="connsiteX3" fmla="*/ 1913466 w 1913466"/>
              <a:gd name="connsiteY3" fmla="*/ 905933 h 905933"/>
              <a:gd name="connsiteX4" fmla="*/ 1913466 w 1913466"/>
              <a:gd name="connsiteY4" fmla="*/ 905933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466" h="905933">
                <a:moveTo>
                  <a:pt x="0" y="905933"/>
                </a:moveTo>
                <a:cubicBezTo>
                  <a:pt x="297744" y="452966"/>
                  <a:pt x="595489" y="0"/>
                  <a:pt x="914400" y="0"/>
                </a:cubicBezTo>
                <a:cubicBezTo>
                  <a:pt x="1233311" y="0"/>
                  <a:pt x="1913466" y="905933"/>
                  <a:pt x="1913466" y="905933"/>
                </a:cubicBezTo>
                <a:lnTo>
                  <a:pt x="1913466" y="905933"/>
                </a:lnTo>
                <a:lnTo>
                  <a:pt x="1913466" y="905933"/>
                </a:lnTo>
              </a:path>
            </a:pathLst>
          </a:custGeom>
          <a:ln>
            <a:solidFill>
              <a:srgbClr val="008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400800" y="3439610"/>
            <a:ext cx="0" cy="609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baseline="-25000" dirty="0"/>
                  <a:t>opt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67" y="4044976"/>
                <a:ext cx="60161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5867400" y="28300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05600" y="267761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50466" y="462494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i="1" dirty="0">
                <a:solidFill>
                  <a:srgbClr val="FF0000"/>
                </a:solidFill>
              </a:rPr>
              <a:t>–b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742517" y="3372935"/>
            <a:ext cx="8467" cy="6786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5035550" y="3374993"/>
            <a:ext cx="1898650" cy="2128367"/>
          </a:xfrm>
          <a:custGeom>
            <a:avLst/>
            <a:gdLst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607 h 2127757"/>
              <a:gd name="connsiteX1" fmla="*/ 304800 w 1898650"/>
              <a:gd name="connsiteY1" fmla="*/ 254507 h 2127757"/>
              <a:gd name="connsiteX2" fmla="*/ 450850 w 1898650"/>
              <a:gd name="connsiteY2" fmla="*/ 108457 h 2127757"/>
              <a:gd name="connsiteX3" fmla="*/ 603250 w 1898650"/>
              <a:gd name="connsiteY3" fmla="*/ 44957 h 2127757"/>
              <a:gd name="connsiteX4" fmla="*/ 762000 w 1898650"/>
              <a:gd name="connsiteY4" fmla="*/ 507 h 2127757"/>
              <a:gd name="connsiteX5" fmla="*/ 914400 w 1898650"/>
              <a:gd name="connsiteY5" fmla="*/ 38607 h 2127757"/>
              <a:gd name="connsiteX6" fmla="*/ 1073150 w 1898650"/>
              <a:gd name="connsiteY6" fmla="*/ 254507 h 2127757"/>
              <a:gd name="connsiteX7" fmla="*/ 1212850 w 1898650"/>
              <a:gd name="connsiteY7" fmla="*/ 445007 h 2127757"/>
              <a:gd name="connsiteX8" fmla="*/ 1365250 w 1898650"/>
              <a:gd name="connsiteY8" fmla="*/ 679957 h 2127757"/>
              <a:gd name="connsiteX9" fmla="*/ 1651000 w 1898650"/>
              <a:gd name="connsiteY9" fmla="*/ 1384807 h 2127757"/>
              <a:gd name="connsiteX10" fmla="*/ 1898650 w 1898650"/>
              <a:gd name="connsiteY10" fmla="*/ 2127757 h 2127757"/>
              <a:gd name="connsiteX11" fmla="*/ 1898650 w 1898650"/>
              <a:gd name="connsiteY11" fmla="*/ 2127757 h 212775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73150 w 1898650"/>
              <a:gd name="connsiteY6" fmla="*/ 2544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3547 h 2127697"/>
              <a:gd name="connsiteX1" fmla="*/ 304800 w 1898650"/>
              <a:gd name="connsiteY1" fmla="*/ 254447 h 2127697"/>
              <a:gd name="connsiteX2" fmla="*/ 450850 w 1898650"/>
              <a:gd name="connsiteY2" fmla="*/ 108397 h 2127697"/>
              <a:gd name="connsiteX3" fmla="*/ 603250 w 1898650"/>
              <a:gd name="connsiteY3" fmla="*/ 23730 h 2127697"/>
              <a:gd name="connsiteX4" fmla="*/ 762000 w 1898650"/>
              <a:gd name="connsiteY4" fmla="*/ 447 h 2127697"/>
              <a:gd name="connsiteX5" fmla="*/ 914400 w 1898650"/>
              <a:gd name="connsiteY5" fmla="*/ 38547 h 2127697"/>
              <a:gd name="connsiteX6" fmla="*/ 1081616 w 1898650"/>
              <a:gd name="connsiteY6" fmla="*/ 229047 h 2127697"/>
              <a:gd name="connsiteX7" fmla="*/ 1212850 w 1898650"/>
              <a:gd name="connsiteY7" fmla="*/ 444947 h 2127697"/>
              <a:gd name="connsiteX8" fmla="*/ 1365250 w 1898650"/>
              <a:gd name="connsiteY8" fmla="*/ 679897 h 2127697"/>
              <a:gd name="connsiteX9" fmla="*/ 1651000 w 1898650"/>
              <a:gd name="connsiteY9" fmla="*/ 1384747 h 2127697"/>
              <a:gd name="connsiteX10" fmla="*/ 1898650 w 1898650"/>
              <a:gd name="connsiteY10" fmla="*/ 2127697 h 2127697"/>
              <a:gd name="connsiteX11" fmla="*/ 1898650 w 1898650"/>
              <a:gd name="connsiteY11" fmla="*/ 2127697 h 212769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12850 w 1898650"/>
              <a:gd name="connsiteY7" fmla="*/ 445617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81616 w 1898650"/>
              <a:gd name="connsiteY6" fmla="*/ 229717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  <a:gd name="connsiteX0" fmla="*/ 0 w 1898650"/>
              <a:gd name="connsiteY0" fmla="*/ 674217 h 2128367"/>
              <a:gd name="connsiteX1" fmla="*/ 304800 w 1898650"/>
              <a:gd name="connsiteY1" fmla="*/ 255117 h 2128367"/>
              <a:gd name="connsiteX2" fmla="*/ 450850 w 1898650"/>
              <a:gd name="connsiteY2" fmla="*/ 109067 h 2128367"/>
              <a:gd name="connsiteX3" fmla="*/ 603250 w 1898650"/>
              <a:gd name="connsiteY3" fmla="*/ 24400 h 2128367"/>
              <a:gd name="connsiteX4" fmla="*/ 762000 w 1898650"/>
              <a:gd name="connsiteY4" fmla="*/ 1117 h 2128367"/>
              <a:gd name="connsiteX5" fmla="*/ 914400 w 1898650"/>
              <a:gd name="connsiteY5" fmla="*/ 51917 h 2128367"/>
              <a:gd name="connsiteX6" fmla="*/ 1094316 w 1898650"/>
              <a:gd name="connsiteY6" fmla="*/ 212783 h 2128367"/>
              <a:gd name="connsiteX7" fmla="*/ 1234017 w 1898650"/>
              <a:gd name="connsiteY7" fmla="*/ 424450 h 2128367"/>
              <a:gd name="connsiteX8" fmla="*/ 1365250 w 1898650"/>
              <a:gd name="connsiteY8" fmla="*/ 680567 h 2128367"/>
              <a:gd name="connsiteX9" fmla="*/ 1651000 w 1898650"/>
              <a:gd name="connsiteY9" fmla="*/ 1385417 h 2128367"/>
              <a:gd name="connsiteX10" fmla="*/ 1898650 w 1898650"/>
              <a:gd name="connsiteY10" fmla="*/ 2128367 h 2128367"/>
              <a:gd name="connsiteX11" fmla="*/ 1898650 w 1898650"/>
              <a:gd name="connsiteY11" fmla="*/ 2128367 h 21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650" h="2128367">
                <a:moveTo>
                  <a:pt x="0" y="674217"/>
                </a:moveTo>
                <a:cubicBezTo>
                  <a:pt x="114829" y="511763"/>
                  <a:pt x="229658" y="349309"/>
                  <a:pt x="304800" y="255117"/>
                </a:cubicBezTo>
                <a:cubicBezTo>
                  <a:pt x="379942" y="160925"/>
                  <a:pt x="401108" y="147520"/>
                  <a:pt x="450850" y="109067"/>
                </a:cubicBezTo>
                <a:cubicBezTo>
                  <a:pt x="500592" y="70614"/>
                  <a:pt x="551392" y="42392"/>
                  <a:pt x="603250" y="24400"/>
                </a:cubicBezTo>
                <a:cubicBezTo>
                  <a:pt x="655108" y="6408"/>
                  <a:pt x="710142" y="-3469"/>
                  <a:pt x="762000" y="1117"/>
                </a:cubicBezTo>
                <a:cubicBezTo>
                  <a:pt x="813858" y="5703"/>
                  <a:pt x="859014" y="16639"/>
                  <a:pt x="914400" y="51917"/>
                </a:cubicBezTo>
                <a:cubicBezTo>
                  <a:pt x="969786" y="87195"/>
                  <a:pt x="1041047" y="150694"/>
                  <a:pt x="1094316" y="212783"/>
                </a:cubicBezTo>
                <a:cubicBezTo>
                  <a:pt x="1147586" y="274872"/>
                  <a:pt x="1188861" y="346486"/>
                  <a:pt x="1234017" y="424450"/>
                </a:cubicBezTo>
                <a:cubicBezTo>
                  <a:pt x="1279173" y="502414"/>
                  <a:pt x="1295753" y="520406"/>
                  <a:pt x="1365250" y="680567"/>
                </a:cubicBezTo>
                <a:cubicBezTo>
                  <a:pt x="1434747" y="840728"/>
                  <a:pt x="1562100" y="1144117"/>
                  <a:pt x="1651000" y="1385417"/>
                </a:cubicBezTo>
                <a:cubicBezTo>
                  <a:pt x="1739900" y="1626717"/>
                  <a:pt x="1898650" y="2128367"/>
                  <a:pt x="1898650" y="2128367"/>
                </a:cubicBezTo>
                <a:lnTo>
                  <a:pt x="1898650" y="2128367"/>
                </a:lnTo>
              </a:path>
            </a:pathLst>
          </a:cu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00" y="4044976"/>
                <a:ext cx="4910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/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𝑊𝐻𝐶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F6EF38-946E-0445-94CF-33E5FD8A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9" y="1064871"/>
                <a:ext cx="8044405" cy="758349"/>
              </a:xfrm>
              <a:prstGeom prst="rect">
                <a:avLst/>
              </a:prstGeom>
              <a:blipFill>
                <a:blip r:embed="rId4"/>
                <a:stretch>
                  <a:fillRect l="-158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F8A6-5487-6D4D-A547-FAB607F7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228638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4295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fd0</a:t>
            </a:r>
            <a:endParaRPr lang="en-US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28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8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95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95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62700" y="5601022"/>
            <a:ext cx="2286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62700" y="3315022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81100" y="3467422"/>
            <a:ext cx="12954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66900" y="3467422"/>
            <a:ext cx="12192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90900" y="3086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1700" y="3162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743700" y="3848422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62700" y="3924622"/>
            <a:ext cx="12954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00300" y="3238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h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33700" y="49914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h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38900" y="3772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30000" dirty="0" err="1"/>
              <a:t>f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343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48300" y="5067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95900" y="35436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028700" y="4534222"/>
            <a:ext cx="670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638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723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Foreign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500" y="2857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86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h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7531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0" y="5524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30000" dirty="0" err="1"/>
              <a:t>f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45339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52899" y="5601022"/>
            <a:ext cx="10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7145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5527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89750" y="4788222"/>
            <a:ext cx="6350" cy="812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34300" y="4534222"/>
            <a:ext cx="0" cy="1066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75084" y="5608457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hs0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6515100" y="5601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fs0</a:t>
            </a:r>
            <a:endParaRPr lang="en-US" baseline="-25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767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28700" y="4204022"/>
            <a:ext cx="2667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691467" y="4788222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95700" y="4208256"/>
            <a:ext cx="38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08763" y="461785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92801" y="472895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076700" y="4788222"/>
            <a:ext cx="342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Left Brace 86"/>
          <p:cNvSpPr/>
          <p:nvPr/>
        </p:nvSpPr>
        <p:spPr>
          <a:xfrm flipV="1">
            <a:off x="3543300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238500" y="42294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943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324100" y="4229422"/>
            <a:ext cx="0" cy="13716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82367" y="452998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695700" y="3912954"/>
            <a:ext cx="1943100" cy="10784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95700" y="3924622"/>
            <a:ext cx="1828800" cy="129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028700" y="4781872"/>
            <a:ext cx="2162175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eft Brace 101"/>
          <p:cNvSpPr/>
          <p:nvPr/>
        </p:nvSpPr>
        <p:spPr>
          <a:xfrm flipV="1">
            <a:off x="879475" y="4204022"/>
            <a:ext cx="152400" cy="584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71500" y="41922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130300" y="41405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36700" y="426752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241550" y="428022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000250" y="4146872"/>
            <a:ext cx="2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0340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463367" y="4536339"/>
            <a:ext cx="4233" cy="105198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43300" y="41532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24250" y="44580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02450" y="44453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816350" y="423577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013200" y="4438972"/>
            <a:ext cx="29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499225" y="4461197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77050" y="438182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397750" y="4388172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j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1B645C-5984-574F-804D-FD98FD494788}"/>
              </a:ext>
            </a:extLst>
          </p:cNvPr>
          <p:cNvSpPr txBox="1"/>
          <p:nvPr/>
        </p:nvSpPr>
        <p:spPr>
          <a:xfrm>
            <a:off x="3264519" y="38930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336D5AE-0396-6147-9870-97E5803C7B16}"/>
              </a:ext>
            </a:extLst>
          </p:cNvPr>
          <p:cNvSpPr txBox="1"/>
          <p:nvPr/>
        </p:nvSpPr>
        <p:spPr>
          <a:xfrm>
            <a:off x="2330371" y="5582438"/>
            <a:ext cx="6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</a:t>
            </a:r>
            <a:r>
              <a:rPr lang="en-US" baseline="30000" dirty="0"/>
              <a:t>hd0</a:t>
            </a:r>
            <a:endParaRPr lang="en-US" baseline="-25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58ADB2-0BAA-5E46-B0DF-B0BCD0F6F701}"/>
              </a:ext>
            </a:extLst>
          </p:cNvPr>
          <p:cNvSpPr txBox="1"/>
          <p:nvPr/>
        </p:nvSpPr>
        <p:spPr>
          <a:xfrm>
            <a:off x="536187" y="4666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f1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3C186E-5E15-D644-BF3C-041FB00A8A82}"/>
              </a:ext>
            </a:extLst>
          </p:cNvPr>
          <p:cNvSpPr txBox="1"/>
          <p:nvPr/>
        </p:nvSpPr>
        <p:spPr>
          <a:xfrm>
            <a:off x="584509" y="395621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h1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F31D9AA-94A4-AD4E-81E1-6A82FCF4D05E}"/>
              </a:ext>
            </a:extLst>
          </p:cNvPr>
          <p:cNvSpPr txBox="1"/>
          <p:nvPr/>
        </p:nvSpPr>
        <p:spPr>
          <a:xfrm>
            <a:off x="118714" y="4420852"/>
            <a:ext cx="9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h0</a:t>
            </a:r>
            <a:r>
              <a:rPr lang="en-US" dirty="0"/>
              <a:t>=P</a:t>
            </a:r>
            <a:r>
              <a:rPr lang="en-US" baseline="30000" dirty="0"/>
              <a:t>f0</a:t>
            </a:r>
            <a:endParaRPr lang="en-US" dirty="0"/>
          </a:p>
          <a:p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8D4CAF80-A6ED-FE46-A6CE-CB483FF8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Other effects can be calculated similarly from the areas in the figure: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5B1E5-40FF-A140-A086-28332835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744412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>
            <a:extLst>
              <a:ext uri="{FF2B5EF4-FFF2-40B4-BE49-F238E27FC236}">
                <a16:creationId xmlns:a16="http://schemas.microsoft.com/office/drawing/2014/main" id="{E52118B2-0BD0-634D-A411-B1E0C1F3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Two-Country in Equations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DE1414-0BF2-B64B-95AE-07B44771E9D5}"/>
              </a:ext>
            </a:extLst>
          </p:cNvPr>
          <p:cNvGrpSpPr/>
          <p:nvPr/>
        </p:nvGrpSpPr>
        <p:grpSpPr>
          <a:xfrm>
            <a:off x="5487127" y="1127345"/>
            <a:ext cx="3656873" cy="3112532"/>
            <a:chOff x="5487127" y="2857822"/>
            <a:chExt cx="3656873" cy="31125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2EDDB8-D1AC-B449-A70F-486718312AC8}"/>
                </a:ext>
              </a:extLst>
            </p:cNvPr>
            <p:cNvSpPr txBox="1"/>
            <p:nvPr/>
          </p:nvSpPr>
          <p:spPr>
            <a:xfrm>
              <a:off x="74295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fd0</a:t>
              </a:r>
              <a:endParaRPr lang="en-US" baseline="-25000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BA746BC-3B3E-714B-83C2-CCEAC811EF82}"/>
                </a:ext>
              </a:extLst>
            </p:cNvPr>
            <p:cNvCxnSpPr/>
            <p:nvPr/>
          </p:nvCxnSpPr>
          <p:spPr>
            <a:xfrm flipV="1">
              <a:off x="6362700" y="5601022"/>
              <a:ext cx="2286000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A52EFB3-9347-384E-820E-6B824EBABF8B}"/>
                </a:ext>
              </a:extLst>
            </p:cNvPr>
            <p:cNvCxnSpPr/>
            <p:nvPr/>
          </p:nvCxnSpPr>
          <p:spPr>
            <a:xfrm flipV="1">
              <a:off x="6362700" y="3315022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CFCA362-E42C-5941-BE4F-B81CB71BDB06}"/>
                </a:ext>
              </a:extLst>
            </p:cNvPr>
            <p:cNvSpPr txBox="1"/>
            <p:nvPr/>
          </p:nvSpPr>
          <p:spPr>
            <a:xfrm>
              <a:off x="5981700" y="3162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FF3B057-CB03-854A-A291-3771D13A90EF}"/>
                </a:ext>
              </a:extLst>
            </p:cNvPr>
            <p:cNvCxnSpPr/>
            <p:nvPr/>
          </p:nvCxnSpPr>
          <p:spPr>
            <a:xfrm flipV="1">
              <a:off x="6743700" y="3848422"/>
              <a:ext cx="1676400" cy="1676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5386EA2-3A28-A34D-BD90-4CE5033AF397}"/>
                </a:ext>
              </a:extLst>
            </p:cNvPr>
            <p:cNvCxnSpPr/>
            <p:nvPr/>
          </p:nvCxnSpPr>
          <p:spPr>
            <a:xfrm flipH="1" flipV="1">
              <a:off x="6362700" y="3924622"/>
              <a:ext cx="12954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E7DF8B2-B959-4845-B49A-40FBDBD73568}"/>
                </a:ext>
              </a:extLst>
            </p:cNvPr>
            <p:cNvSpPr txBox="1"/>
            <p:nvPr/>
          </p:nvSpPr>
          <p:spPr>
            <a:xfrm>
              <a:off x="6438900" y="37722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88288D5-AC97-B14F-9887-CF5B32F9F664}"/>
                </a:ext>
              </a:extLst>
            </p:cNvPr>
            <p:cNvSpPr txBox="1"/>
            <p:nvPr/>
          </p:nvSpPr>
          <p:spPr>
            <a:xfrm>
              <a:off x="8343900" y="35436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30000" dirty="0"/>
                <a:t>f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B7833BE-703B-D84A-9AAD-4A17F71D18E1}"/>
                </a:ext>
              </a:extLst>
            </p:cNvPr>
            <p:cNvSpPr txBox="1"/>
            <p:nvPr/>
          </p:nvSpPr>
          <p:spPr>
            <a:xfrm>
              <a:off x="6972300" y="285782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Foreign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3893074-5042-034C-877D-2C59E38145A7}"/>
                </a:ext>
              </a:extLst>
            </p:cNvPr>
            <p:cNvSpPr txBox="1"/>
            <p:nvPr/>
          </p:nvSpPr>
          <p:spPr>
            <a:xfrm>
              <a:off x="8458200" y="55248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30000" dirty="0" err="1"/>
                <a:t>f</a:t>
              </a:r>
              <a:endParaRPr lang="en-US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BEDD6B5-5A02-564A-8082-33E889F03B96}"/>
                </a:ext>
              </a:extLst>
            </p:cNvPr>
            <p:cNvCxnSpPr/>
            <p:nvPr/>
          </p:nvCxnSpPr>
          <p:spPr>
            <a:xfrm>
              <a:off x="6889750" y="4788222"/>
              <a:ext cx="6350" cy="812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974F650-B930-9145-8DE1-3C81229FC845}"/>
                </a:ext>
              </a:extLst>
            </p:cNvPr>
            <p:cNvCxnSpPr/>
            <p:nvPr/>
          </p:nvCxnSpPr>
          <p:spPr>
            <a:xfrm>
              <a:off x="7734300" y="4534222"/>
              <a:ext cx="0" cy="1066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D391D6C-D367-5A4E-9D4E-182B69266779}"/>
                </a:ext>
              </a:extLst>
            </p:cNvPr>
            <p:cNvSpPr txBox="1"/>
            <p:nvPr/>
          </p:nvSpPr>
          <p:spPr>
            <a:xfrm>
              <a:off x="6515100" y="56010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</a:t>
              </a:r>
              <a:r>
                <a:rPr lang="en-US" baseline="30000" dirty="0"/>
                <a:t>fs0</a:t>
              </a:r>
              <a:endParaRPr lang="en-US" baseline="-25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4EB89F6-D90F-A94E-A642-491CFE01C4AF}"/>
                </a:ext>
              </a:extLst>
            </p:cNvPr>
            <p:cNvSpPr txBox="1"/>
            <p:nvPr/>
          </p:nvSpPr>
          <p:spPr>
            <a:xfrm>
              <a:off x="5892801" y="47289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f1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9D16750-4D15-4148-92B5-6AAFE666D411}"/>
                </a:ext>
              </a:extLst>
            </p:cNvPr>
            <p:cNvCxnSpPr/>
            <p:nvPr/>
          </p:nvCxnSpPr>
          <p:spPr>
            <a:xfrm>
              <a:off x="7082367" y="452998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0661C83-535F-244C-8BB2-5301AF68343B}"/>
                </a:ext>
              </a:extLst>
            </p:cNvPr>
            <p:cNvCxnSpPr/>
            <p:nvPr/>
          </p:nvCxnSpPr>
          <p:spPr>
            <a:xfrm>
              <a:off x="7463367" y="4536339"/>
              <a:ext cx="4233" cy="105198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C1A294E-1145-FF4F-B6A6-9E08012BF96B}"/>
                </a:ext>
              </a:extLst>
            </p:cNvPr>
            <p:cNvSpPr txBox="1"/>
            <p:nvPr/>
          </p:nvSpPr>
          <p:spPr>
            <a:xfrm>
              <a:off x="6902450" y="444532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46C8D89-59AE-FC49-B99B-6D21202ED8CF}"/>
                </a:ext>
              </a:extLst>
            </p:cNvPr>
            <p:cNvSpPr txBox="1"/>
            <p:nvPr/>
          </p:nvSpPr>
          <p:spPr>
            <a:xfrm>
              <a:off x="6499225" y="4461197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98242A7-85D5-AB4D-9A4D-0F502D73905A}"/>
                </a:ext>
              </a:extLst>
            </p:cNvPr>
            <p:cNvSpPr txBox="1"/>
            <p:nvPr/>
          </p:nvSpPr>
          <p:spPr>
            <a:xfrm>
              <a:off x="6877050" y="438182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/>
                <a:t>i</a:t>
              </a:r>
              <a:endParaRPr lang="en-US" i="1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DA391B-97A7-774C-8E43-E7B7EF620BAF}"/>
                </a:ext>
              </a:extLst>
            </p:cNvPr>
            <p:cNvSpPr txBox="1"/>
            <p:nvPr/>
          </p:nvSpPr>
          <p:spPr>
            <a:xfrm>
              <a:off x="7397750" y="4388172"/>
              <a:ext cx="29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j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8A95362-A64A-1740-8DA4-55DC1610C92C}"/>
                </a:ext>
              </a:extLst>
            </p:cNvPr>
            <p:cNvCxnSpPr>
              <a:cxnSpLocks/>
            </p:cNvCxnSpPr>
            <p:nvPr/>
          </p:nvCxnSpPr>
          <p:spPr>
            <a:xfrm>
              <a:off x="6371303" y="4534222"/>
              <a:ext cx="13629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1002BDA-06E8-9B4D-ABAC-FCECE2798D61}"/>
                </a:ext>
              </a:extLst>
            </p:cNvPr>
            <p:cNvCxnSpPr>
              <a:cxnSpLocks/>
            </p:cNvCxnSpPr>
            <p:nvPr/>
          </p:nvCxnSpPr>
          <p:spPr>
            <a:xfrm>
              <a:off x="6351639" y="4788222"/>
              <a:ext cx="1154061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6BE5257-49D2-3442-ACFA-560164D2BDEB}"/>
                </a:ext>
              </a:extLst>
            </p:cNvPr>
            <p:cNvSpPr txBox="1"/>
            <p:nvPr/>
          </p:nvSpPr>
          <p:spPr>
            <a:xfrm>
              <a:off x="5487127" y="4361859"/>
              <a:ext cx="966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30000" dirty="0"/>
                <a:t>h0</a:t>
              </a:r>
              <a:r>
                <a:rPr lang="en-US" dirty="0"/>
                <a:t>=P</a:t>
              </a:r>
              <a:r>
                <a:rPr lang="en-US" baseline="30000" dirty="0"/>
                <a:t>f0</a:t>
              </a:r>
              <a:endParaRPr lang="en-US" dirty="0"/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Welfare of foreign country: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Note that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800" dirty="0"/>
                  <a:t> goes to zero, so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𝑊𝐹𝐶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However, area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800" dirty="0"/>
                  <a:t> may not, so the welfare effects on foreign demanders and suppliers separately are not negligible.</a:t>
                </a:r>
              </a:p>
            </p:txBody>
          </p:sp>
        </mc:Choice>
        <mc:Fallback xmlns="">
          <p:sp>
            <p:nvSpPr>
              <p:cNvPr id="139" name="Content Placeholder 2">
                <a:extLst>
                  <a:ext uri="{FF2B5EF4-FFF2-40B4-BE49-F238E27FC236}">
                    <a16:creationId xmlns:a16="http://schemas.microsoft.com/office/drawing/2014/main" id="{61C29436-DF77-6148-A93F-8935EF64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080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20A29784-0C5B-504D-91F6-4205A5D55DF1}"/>
              </a:ext>
            </a:extLst>
          </p:cNvPr>
          <p:cNvSpPr/>
          <p:nvPr/>
        </p:nvSpPr>
        <p:spPr>
          <a:xfrm>
            <a:off x="426393" y="3793133"/>
            <a:ext cx="5404136" cy="995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BCD74-6C1B-9842-A37C-5B6AB34B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3455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4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Trump’s 25% tariff on steel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/>
              <a:t>So</a:t>
            </a:r>
          </a:p>
          <a:p>
            <a:pPr lvl="1"/>
            <a:r>
              <a:rPr lang="en-US" sz="2000" dirty="0"/>
              <a:t>Foreign price of steel should fall by 25% time the US share of the world market</a:t>
            </a:r>
          </a:p>
          <a:p>
            <a:pPr lvl="1"/>
            <a:r>
              <a:rPr lang="en-US" sz="2000" dirty="0"/>
              <a:t>US price of steel should rise by 25% of the foreign share of the world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/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𝑈𝑆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C75CB-68EE-C84F-8072-0B8A9680F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13" y="2173181"/>
                <a:ext cx="3043462" cy="1043940"/>
              </a:xfrm>
              <a:prstGeom prst="rect">
                <a:avLst/>
              </a:prstGeom>
              <a:blipFill>
                <a:blip r:embed="rId3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/>
              <p:nvPr/>
            </p:nvSpPr>
            <p:spPr>
              <a:xfrm>
                <a:off x="1265210" y="3144185"/>
                <a:ext cx="462774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506633-CE8A-8D41-9223-DDC67B353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10" y="3144185"/>
                <a:ext cx="4627742" cy="530915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/>
              <p:nvPr/>
            </p:nvSpPr>
            <p:spPr>
              <a:xfrm>
                <a:off x="1299410" y="3708351"/>
                <a:ext cx="2407647" cy="535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6F8384-6928-E04A-A6A6-68CC98FC1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10" y="3708351"/>
                <a:ext cx="2407647" cy="535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907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US a Large Country?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matters is, approximately, the US share of the world market for steel.</a:t>
                </a:r>
              </a:p>
              <a:p>
                <a:r>
                  <a:rPr lang="en-US" sz="2400" dirty="0"/>
                  <a:t>In 2018 (from Wikipedia) </a:t>
                </a:r>
              </a:p>
              <a:p>
                <a:pPr lvl="1"/>
                <a:r>
                  <a:rPr lang="en-US" sz="2000" dirty="0"/>
                  <a:t>US/World production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5%</a:t>
                </a:r>
              </a:p>
              <a:p>
                <a:pPr lvl="1"/>
                <a:r>
                  <a:rPr lang="en-US" sz="2000" dirty="0"/>
                  <a:t>US/World demand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/>
                  <a:t> 7%</a:t>
                </a:r>
              </a:p>
              <a:p>
                <a:r>
                  <a:rPr lang="en-US" sz="2400" dirty="0"/>
                  <a:t>So US share is, at most, 7%</a:t>
                </a:r>
              </a:p>
              <a:p>
                <a:pPr lvl="1"/>
                <a:r>
                  <a:rPr lang="en-US" sz="2000" dirty="0"/>
                  <a:t>World price change 7% of 25%:  negative &lt; 2%</a:t>
                </a:r>
              </a:p>
              <a:p>
                <a:pPr lvl="1"/>
                <a:r>
                  <a:rPr lang="en-US" sz="2000" dirty="0"/>
                  <a:t>US price change 93% of 25%:  positive &gt; 23%</a:t>
                </a:r>
              </a:p>
              <a:p>
                <a:r>
                  <a:rPr lang="en-US" sz="2400" dirty="0"/>
                  <a:t>Several studies of the 2018 tariffs showed </a:t>
                </a:r>
              </a:p>
              <a:p>
                <a:pPr lvl="1"/>
                <a:r>
                  <a:rPr lang="en-US" sz="2000" dirty="0"/>
                  <a:t>No perceptible fall in world prices</a:t>
                </a:r>
              </a:p>
              <a:p>
                <a:pPr lvl="1"/>
                <a:r>
                  <a:rPr lang="en-US" sz="2000" dirty="0"/>
                  <a:t>US prices rose by amount of tariffs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1280D4-C56E-804B-9F8C-2C96CFE7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0708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56752-A7DD-A546-A92B-82FC0F3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7048584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Quota puts upper limit on </a:t>
            </a:r>
            <a:r>
              <a:rPr lang="en-US" sz="2800" u="sng" dirty="0"/>
              <a:t>quantity</a:t>
            </a:r>
            <a:r>
              <a:rPr lang="en-US" sz="2800" dirty="0"/>
              <a:t> of imports</a:t>
            </a:r>
          </a:p>
          <a:p>
            <a:r>
              <a:rPr lang="en-US" sz="2800" dirty="0"/>
              <a:t>Analysis is exactly the same as a tariff, except</a:t>
            </a:r>
          </a:p>
          <a:p>
            <a:pPr lvl="1"/>
            <a:r>
              <a:rPr lang="en-US" sz="2000" dirty="0"/>
              <a:t>Policy sets quantity of imports</a:t>
            </a:r>
          </a:p>
          <a:p>
            <a:pPr lvl="1"/>
            <a:r>
              <a:rPr lang="en-US" sz="2000" dirty="0"/>
              <a:t>Price difference determined by market</a:t>
            </a:r>
          </a:p>
          <a:p>
            <a:pPr lvl="1"/>
            <a:r>
              <a:rPr lang="en-US" sz="2000" dirty="0"/>
              <a:t>Price difference is “tariff equivalent” of the quota</a:t>
            </a:r>
          </a:p>
          <a:p>
            <a:r>
              <a:rPr lang="en-US" sz="2400" dirty="0"/>
              <a:t>Welfare analysis of quota is the same as tariff, except</a:t>
            </a:r>
          </a:p>
          <a:p>
            <a:pPr lvl="1"/>
            <a:r>
              <a:rPr lang="en-US" sz="2000" dirty="0"/>
              <a:t>“Quota rent” instead of tariff revenue</a:t>
            </a:r>
          </a:p>
          <a:p>
            <a:r>
              <a:rPr lang="en-US" sz="2400" dirty="0"/>
              <a:t>Who gets the quota rent?</a:t>
            </a:r>
          </a:p>
          <a:p>
            <a:pPr lvl="1"/>
            <a:r>
              <a:rPr lang="en-US" sz="2000" dirty="0"/>
              <a:t>Depends on how quota is administered</a:t>
            </a:r>
          </a:p>
          <a:p>
            <a:pPr lvl="1"/>
            <a:r>
              <a:rPr lang="en-US" sz="2000" dirty="0"/>
              <a:t>Most commonly, goes to foreigners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512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DDB77E2-4432-5D4A-B519-32EBB1529151}"/>
              </a:ext>
            </a:extLst>
          </p:cNvPr>
          <p:cNvSpPr/>
          <p:nvPr/>
        </p:nvSpPr>
        <p:spPr>
          <a:xfrm>
            <a:off x="2376949" y="3519949"/>
            <a:ext cx="11430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9894F3-3998-3C42-AAAD-36D9C912312A}"/>
              </a:ext>
            </a:extLst>
          </p:cNvPr>
          <p:cNvSpPr/>
          <p:nvPr/>
        </p:nvSpPr>
        <p:spPr>
          <a:xfrm>
            <a:off x="2372833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94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H="1">
            <a:off x="2061633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quota</a:t>
            </a:r>
            <a:br>
              <a:rPr lang="en-US" dirty="0"/>
            </a:br>
            <a:r>
              <a:rPr lang="en-US" dirty="0"/>
              <a:t>(with rents to foreigners)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463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Quota </a:t>
            </a:r>
            <a:r>
              <a:rPr lang="en-US" sz="2800" i="1" dirty="0"/>
              <a:t>q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</a:t>
            </a:r>
            <a:r>
              <a:rPr lang="en-US" sz="2400" dirty="0" err="1"/>
              <a:t>quota,</a:t>
            </a:r>
            <a:r>
              <a:rPr lang="en-US" sz="2400" i="1" dirty="0" err="1"/>
              <a:t>q</a:t>
            </a:r>
            <a:r>
              <a:rPr lang="en-US" sz="2400" i="1" dirty="0"/>
              <a:t>,</a:t>
            </a:r>
            <a:r>
              <a:rPr lang="en-US" sz="2400" dirty="0"/>
              <a:t>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nothing</a:t>
            </a:r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b+c+d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55476" y="4636090"/>
            <a:ext cx="9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 =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29199" y="35753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502" y="3276600"/>
            <a:ext cx="128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FA6F9-446F-A54C-8A85-71B8D6A4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6A93C9F-4C82-C247-9299-31A7B2579C4F}"/>
              </a:ext>
            </a:extLst>
          </p:cNvPr>
          <p:cNvSpPr txBox="1">
            <a:spLocks/>
          </p:cNvSpPr>
          <p:nvPr/>
        </p:nvSpPr>
        <p:spPr bwMode="auto">
          <a:xfrm>
            <a:off x="4495800" y="4020313"/>
            <a:ext cx="4648200" cy="1173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kern="0" dirty="0"/>
              <a:t>Foreign gains quota rent +</a:t>
            </a:r>
            <a:r>
              <a:rPr lang="en-US" sz="2400" i="1" kern="0" dirty="0"/>
              <a:t>c</a:t>
            </a:r>
          </a:p>
          <a:p>
            <a:pPr lvl="1"/>
            <a:r>
              <a:rPr lang="en-US" sz="2000" kern="0" dirty="0"/>
              <a:t>But this is negligible for world, since country is small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48DF73EF-DF5D-0A40-8423-DFEC3ECE09DD}"/>
              </a:ext>
            </a:extLst>
          </p:cNvPr>
          <p:cNvSpPr txBox="1">
            <a:spLocks/>
          </p:cNvSpPr>
          <p:nvPr/>
        </p:nvSpPr>
        <p:spPr bwMode="auto">
          <a:xfrm>
            <a:off x="4670323" y="5313255"/>
            <a:ext cx="4385188" cy="4091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/>
            <a:r>
              <a:rPr lang="en-US" sz="2000" kern="0" dirty="0"/>
              <a:t>World dead-weight loss is still </a:t>
            </a:r>
            <a:r>
              <a:rPr lang="en-US" sz="2000" i="1" kern="0" dirty="0" err="1"/>
              <a:t>b+d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11950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49" grpId="1" animBg="1"/>
      <p:bldP spid="49" grpId="2" animBg="1"/>
      <p:bldP spid="48" grpId="0" animBg="1"/>
      <p:bldP spid="5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A901E88-D055-CA42-84C9-469C4823C091}"/>
              </a:ext>
            </a:extLst>
          </p:cNvPr>
          <p:cNvSpPr/>
          <p:nvPr/>
        </p:nvSpPr>
        <p:spPr>
          <a:xfrm>
            <a:off x="1227103" y="2956759"/>
            <a:ext cx="825500" cy="45872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EB1D8E-2A2D-314E-923E-2E819CA04CB6}"/>
              </a:ext>
            </a:extLst>
          </p:cNvPr>
          <p:cNvSpPr/>
          <p:nvPr/>
        </p:nvSpPr>
        <p:spPr>
          <a:xfrm>
            <a:off x="1251058" y="2969051"/>
            <a:ext cx="825500" cy="458724"/>
          </a:xfrm>
          <a:prstGeom prst="rect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977818-5ACF-5744-A58E-9F78E46C0DEB}"/>
              </a:ext>
            </a:extLst>
          </p:cNvPr>
          <p:cNvSpPr/>
          <p:nvPr/>
        </p:nvSpPr>
        <p:spPr>
          <a:xfrm>
            <a:off x="1233930" y="3431687"/>
            <a:ext cx="825500" cy="374904"/>
          </a:xfrm>
          <a:prstGeom prst="rect">
            <a:avLst/>
          </a:prstGeom>
          <a:pattFill prst="dk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D02E1-9035-044C-A37F-1B02929BB3CE}"/>
              </a:ext>
            </a:extLst>
          </p:cNvPr>
          <p:cNvSpPr/>
          <p:nvPr/>
        </p:nvSpPr>
        <p:spPr>
          <a:xfrm>
            <a:off x="1233753" y="3422728"/>
            <a:ext cx="825500" cy="374904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V="1">
            <a:off x="2069666" y="3443497"/>
            <a:ext cx="685800" cy="359833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>
            <a:off x="2057558" y="2968295"/>
            <a:ext cx="677333" cy="461434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371577" y="-615801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4876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9200" y="1828800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47800" y="129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Market</a:t>
            </a:r>
          </a:p>
          <a:p>
            <a:pPr algn="ctr"/>
            <a:r>
              <a:rPr lang="en-US" dirty="0"/>
              <a:t>Home is Importer</a:t>
            </a:r>
          </a:p>
          <a:p>
            <a:pPr algn="ctr"/>
            <a:r>
              <a:rPr lang="en-US" dirty="0"/>
              <a:t>Foreign (*) is Exporter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33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M,X*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743200" y="34290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90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r>
              <a:rPr lang="en-US" dirty="0"/>
              <a:t>=X*</a:t>
            </a:r>
            <a:r>
              <a:rPr lang="en-US" baseline="-25000" dirty="0"/>
              <a:t>0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2971800"/>
            <a:ext cx="0" cy="1905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19200" y="38100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2971800"/>
            <a:ext cx="838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" name="Left Brace 86"/>
          <p:cNvSpPr/>
          <p:nvPr/>
        </p:nvSpPr>
        <p:spPr>
          <a:xfrm flipV="1">
            <a:off x="1066800" y="2971800"/>
            <a:ext cx="152400" cy="838200"/>
          </a:xfrm>
          <a:prstGeom prst="leftBrace">
            <a:avLst>
              <a:gd name="adj1" fmla="val 44444"/>
              <a:gd name="adj2" fmla="val 62500"/>
            </a:avLst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228" y="3124199"/>
            <a:ext cx="82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30000" dirty="0" err="1">
                <a:solidFill>
                  <a:srgbClr val="FF0000"/>
                </a:solidFill>
              </a:rPr>
              <a:t>eq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219200" y="2590800"/>
            <a:ext cx="30480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219200" y="2362200"/>
            <a:ext cx="289560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447800" y="2971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219200" y="34290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057400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478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5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4478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Q=M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=X*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8" name="Content Placeholder 2"/>
          <p:cNvSpPr>
            <a:spLocks noGrp="1"/>
          </p:cNvSpPr>
          <p:nvPr>
            <p:ph idx="1"/>
          </p:nvPr>
        </p:nvSpPr>
        <p:spPr>
          <a:xfrm>
            <a:off x="4495800" y="1142999"/>
            <a:ext cx="4648200" cy="4740639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Welfare effects of a large-country quota, starting from free trade</a:t>
            </a:r>
          </a:p>
          <a:p>
            <a:r>
              <a:rPr lang="en-US" sz="2400" dirty="0"/>
              <a:t>Home: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Government gains                   0</a:t>
            </a:r>
          </a:p>
          <a:p>
            <a:pPr marL="457200" lvl="1" indent="0">
              <a:buNone/>
            </a:pPr>
            <a:r>
              <a:rPr lang="en-US" sz="2000" dirty="0"/>
              <a:t>Country must lose: 		−(</a:t>
            </a:r>
            <a:r>
              <a:rPr lang="en-US" sz="2000" i="1" dirty="0" err="1"/>
              <a:t>a+b</a:t>
            </a:r>
            <a:r>
              <a:rPr lang="en-US" sz="2000" dirty="0"/>
              <a:t>)</a:t>
            </a:r>
          </a:p>
          <a:p>
            <a:r>
              <a:rPr lang="en-US" sz="2400" dirty="0"/>
              <a:t>Foreign:</a:t>
            </a:r>
          </a:p>
          <a:p>
            <a:pPr marL="457200" lvl="1" indent="0">
              <a:buNone/>
            </a:pPr>
            <a:r>
              <a:rPr lang="en-US" sz="2000" dirty="0"/>
              <a:t>Private sector (S&amp;D) loses  	−(</a:t>
            </a:r>
            <a:r>
              <a:rPr lang="en-US" sz="2000" i="1" dirty="0" err="1"/>
              <a:t>c+d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Foreigners gain rents	+(</a:t>
            </a:r>
            <a:r>
              <a:rPr lang="en-US" sz="2000" i="1" dirty="0" err="1"/>
              <a:t>a</a:t>
            </a:r>
            <a:r>
              <a:rPr lang="en-US" sz="2000" dirty="0" err="1"/>
              <a:t>+</a:t>
            </a:r>
            <a:r>
              <a:rPr lang="en-US" sz="2000" i="1" dirty="0" err="1"/>
              <a:t>c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r>
              <a:rPr lang="en-US" sz="2000" dirty="0"/>
              <a:t>Country may gain or lose	+</a:t>
            </a:r>
            <a:r>
              <a:rPr lang="en-US" sz="2000" i="1" dirty="0"/>
              <a:t>a</a:t>
            </a:r>
            <a:r>
              <a:rPr lang="en-US" sz="2000" dirty="0"/>
              <a:t>−</a:t>
            </a:r>
            <a:r>
              <a:rPr lang="en-US" sz="2000" i="1" dirty="0"/>
              <a:t>d</a:t>
            </a:r>
            <a:endParaRPr lang="en-US" sz="2000" dirty="0"/>
          </a:p>
          <a:p>
            <a:r>
              <a:rPr lang="en-US" sz="2400" dirty="0"/>
              <a:t>World loses                   −(</a:t>
            </a:r>
            <a:r>
              <a:rPr lang="en-US" sz="2400" i="1" dirty="0" err="1"/>
              <a:t>b+d</a:t>
            </a:r>
            <a:r>
              <a:rPr lang="en-US" sz="2400" dirty="0"/>
              <a:t>)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029200" y="35052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5051685" y="5031698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EEA-D28F-9647-907B-4D0BD89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7294144-3E2A-2F41-AC06-AAC17222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7" y="0"/>
            <a:ext cx="8229600" cy="1143000"/>
          </a:xfrm>
        </p:spPr>
        <p:txBody>
          <a:bodyPr/>
          <a:lstStyle/>
          <a:p>
            <a:r>
              <a:rPr lang="en-US" dirty="0"/>
              <a:t>Large country quota</a:t>
            </a:r>
            <a:br>
              <a:rPr lang="en-US" dirty="0"/>
            </a:br>
            <a:r>
              <a:rPr lang="en-US" sz="3200" dirty="0"/>
              <a:t>(with rents to foreigners)</a:t>
            </a:r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63E8FE-380C-3F43-8C24-BD633A12ADE0}"/>
              </a:ext>
            </a:extLst>
          </p:cNvPr>
          <p:cNvCxnSpPr/>
          <p:nvPr/>
        </p:nvCxnSpPr>
        <p:spPr>
          <a:xfrm>
            <a:off x="5054183" y="5401455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33">
            <a:extLst>
              <a:ext uri="{FF2B5EF4-FFF2-40B4-BE49-F238E27FC236}">
                <a16:creationId xmlns:a16="http://schemas.microsoft.com/office/drawing/2014/main" id="{FC155815-9CDB-CA49-B952-65224151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43848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F6E749DD-C1F4-0A4C-B645-CE6EB6439912}"/>
              </a:ext>
            </a:extLst>
          </p:cNvPr>
          <p:cNvSpPr txBox="1">
            <a:spLocks noChangeArrowheads="1"/>
          </p:cNvSpPr>
          <p:nvPr/>
        </p:nvSpPr>
        <p:spPr bwMode="auto">
          <a:xfrm rot="21289946">
            <a:off x="5066434" y="5666216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5428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9" grpId="0" animBg="1"/>
      <p:bldP spid="39" grpId="1" animBg="1"/>
      <p:bldP spid="36" grpId="0" animBg="1"/>
      <p:bldP spid="36" grpId="1" animBg="1"/>
      <p:bldP spid="38" grpId="0" animBg="1"/>
      <p:bldP spid="38" grpId="1" animBg="1"/>
      <p:bldP spid="132" grpId="0" animBg="1"/>
      <p:bldP spid="132" grpId="1" animBg="1"/>
      <p:bldP spid="132" grpId="2" animBg="1"/>
      <p:bldP spid="132" grpId="3" animBg="1"/>
      <p:bldP spid="131" grpId="0" animBg="1"/>
      <p:bldP spid="131" grpId="1" animBg="1"/>
      <p:bldP spid="131" grpId="3" animBg="1"/>
      <p:bldP spid="131" grpId="4" animBg="1"/>
      <p:bldP spid="131" grpId="5" animBg="1"/>
      <p:bldP spid="131" grpId="6" animBg="1"/>
      <p:bldP spid="131" grpId="7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country, Import Industry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6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184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Free trade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800600" y="1600201"/>
            <a:ext cx="3886200" cy="3823446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Effects of move from autarky to free trade</a:t>
            </a:r>
          </a:p>
          <a:p>
            <a:pPr lvl="1"/>
            <a:r>
              <a:rPr lang="en-US" sz="2000" dirty="0"/>
              <a:t>Price falls</a:t>
            </a:r>
          </a:p>
          <a:p>
            <a:pPr lvl="1"/>
            <a:r>
              <a:rPr lang="en-US" sz="2000" dirty="0"/>
              <a:t>Quantity supplied falls</a:t>
            </a:r>
          </a:p>
          <a:p>
            <a:pPr lvl="1"/>
            <a:r>
              <a:rPr lang="en-US" sz="2000" dirty="0"/>
              <a:t>Quantity demanded rises</a:t>
            </a:r>
          </a:p>
          <a:p>
            <a:pPr lvl="1"/>
            <a:r>
              <a:rPr lang="en-US" sz="2000" dirty="0"/>
              <a:t>Imports rise</a:t>
            </a:r>
          </a:p>
          <a:p>
            <a:r>
              <a:rPr lang="en-US" sz="2400" dirty="0"/>
              <a:t>Welfare effects:</a:t>
            </a:r>
          </a:p>
          <a:p>
            <a:pPr lvl="1"/>
            <a:r>
              <a:rPr lang="en-US" sz="2000" dirty="0"/>
              <a:t>Suppliers lose     −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gain +(</a:t>
            </a:r>
            <a:r>
              <a:rPr lang="en-US" sz="2000" i="1" dirty="0" err="1"/>
              <a:t>a+b</a:t>
            </a:r>
            <a:r>
              <a:rPr lang="en-US" sz="2000" i="1" dirty="0"/>
              <a:t>)</a:t>
            </a:r>
            <a:endParaRPr lang="en-US" sz="2000" dirty="0"/>
          </a:p>
          <a:p>
            <a:pPr lvl="1"/>
            <a:r>
              <a:rPr lang="en-US" sz="2000" dirty="0"/>
              <a:t>Country gains      +</a:t>
            </a:r>
            <a:r>
              <a:rPr lang="en-US" sz="2000" i="1" dirty="0"/>
              <a:t>b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600200" y="2971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8800" y="5021729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400" y="2438400"/>
            <a:ext cx="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057400" y="4191000"/>
            <a:ext cx="762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971800" y="4191000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6EB7-13E1-A84D-A30B-7D127637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4468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/>
      <p:bldP spid="3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12511324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Quotas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quotas be administered; what happens to the quota rents in each case?</a:t>
            </a:r>
          </a:p>
          <a:p>
            <a:r>
              <a:rPr lang="en-US" dirty="0"/>
              <a:t>How is an import quota equivalent to a tariff?  How is it not?</a:t>
            </a:r>
          </a:p>
          <a:p>
            <a:r>
              <a:rPr lang="en-US" dirty="0"/>
              <a:t>With a fixed and binding import quota, how will the domestic price and the tariff-equivalent of the quota change if curves shift?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268100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Tariff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Oil</a:t>
            </a:r>
            <a:endParaRPr lang="en-US" sz="4400" dirty="0"/>
          </a:p>
          <a:p>
            <a:pPr lvl="1"/>
            <a:r>
              <a:rPr lang="en-US" sz="2400" dirty="0"/>
              <a:t>Oil price dropped 60% with pandemic</a:t>
            </a:r>
          </a:p>
          <a:p>
            <a:pPr lvl="2"/>
            <a:r>
              <a:rPr lang="en-US" sz="2000" dirty="0"/>
              <a:t>Demand fell with reduced travel and production</a:t>
            </a:r>
          </a:p>
          <a:p>
            <a:pPr lvl="2"/>
            <a:r>
              <a:rPr lang="en-US" sz="2000" dirty="0"/>
              <a:t>Oil producers were in price war</a:t>
            </a:r>
          </a:p>
          <a:p>
            <a:pPr lvl="1"/>
            <a:r>
              <a:rPr lang="en-US" sz="2400" dirty="0"/>
              <a:t>Trump floated the idea of a tariff on imported oil</a:t>
            </a:r>
          </a:p>
          <a:p>
            <a:pPr lvl="2"/>
            <a:r>
              <a:rPr lang="en-US" sz="2000" dirty="0"/>
              <a:t>Purpose to help US oil producers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963814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Tariff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Wine</a:t>
            </a:r>
            <a:endParaRPr lang="en-US" sz="4000" dirty="0"/>
          </a:p>
          <a:p>
            <a:pPr lvl="1"/>
            <a:r>
              <a:rPr lang="en-US" sz="2400" dirty="0"/>
              <a:t>US put 25% tariff on European wine, as part of Boeing-Airbus retaliation</a:t>
            </a:r>
          </a:p>
          <a:p>
            <a:pPr lvl="1"/>
            <a:r>
              <a:rPr lang="en-US" sz="2400" dirty="0"/>
              <a:t>In February, Trump threatened to raise the tariff to 100%</a:t>
            </a:r>
          </a:p>
          <a:p>
            <a:pPr lvl="2"/>
            <a:r>
              <a:rPr lang="en-US" sz="2000" dirty="0"/>
              <a:t>[Later report said this was postponed to at least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4602090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Tariff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Champagne</a:t>
            </a:r>
            <a:endParaRPr lang="en-US" sz="4000" dirty="0"/>
          </a:p>
          <a:p>
            <a:pPr lvl="1"/>
            <a:r>
              <a:rPr lang="en-US" sz="2400" dirty="0"/>
              <a:t>In response to France’s digital services tax, the US is threatening 100% tariffs on $2.4 billion of French wine and luxury goods</a:t>
            </a:r>
          </a:p>
          <a:p>
            <a:pPr lvl="1"/>
            <a:r>
              <a:rPr lang="en-US" sz="2400" dirty="0"/>
              <a:t>This would include champagne.</a:t>
            </a:r>
          </a:p>
          <a:p>
            <a:pPr lvl="1"/>
            <a:r>
              <a:rPr lang="en-US" sz="2400" dirty="0"/>
              <a:t>Who would pay the tariffs?</a:t>
            </a:r>
          </a:p>
          <a:p>
            <a:pPr lvl="2"/>
            <a:r>
              <a:rPr lang="en-US" sz="2000" dirty="0"/>
              <a:t>Article (</a:t>
            </a:r>
            <a:r>
              <a:rPr lang="en-US" sz="2000" dirty="0" err="1"/>
              <a:t>Toplensky</a:t>
            </a:r>
            <a:r>
              <a:rPr lang="en-US" sz="2000" dirty="0"/>
              <a:t>) suggests US consumers would pay</a:t>
            </a:r>
          </a:p>
          <a:p>
            <a:pPr lvl="2"/>
            <a:r>
              <a:rPr lang="en-US" sz="2000" dirty="0"/>
              <a:t>How does that fit with what we learned today?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3A1C0-EE9B-594C-829D-B9DE82CB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4051496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1AA28-55E3-B84D-9029-3415568A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3057062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Tariff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OPEC+?</a:t>
            </a:r>
          </a:p>
          <a:p>
            <a:r>
              <a:rPr lang="en-US" dirty="0"/>
              <a:t>Who is protesting against raising the tariff on wine to 100%?</a:t>
            </a:r>
          </a:p>
          <a:p>
            <a:r>
              <a:rPr lang="en-US" dirty="0"/>
              <a:t>What does it mean for wine to be “on the water,” and why is that relevant?</a:t>
            </a:r>
          </a:p>
          <a:p>
            <a:r>
              <a:rPr lang="en-US" dirty="0"/>
              <a:t>Might the tariff </a:t>
            </a:r>
            <a:r>
              <a:rPr lang="en-US"/>
              <a:t>on champagne </a:t>
            </a:r>
            <a:r>
              <a:rPr lang="en-US" dirty="0"/>
              <a:t>be avoided by negotiation?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8543F7-3E0A-5646-9503-78BB2646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31169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3733" y="3505200"/>
            <a:ext cx="1134534" cy="541867"/>
          </a:xfrm>
          <a:prstGeom prst="rect">
            <a:avLst/>
          </a:prstGeom>
          <a:pattFill prst="wdUpDiag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199" y="53340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t</a:t>
            </a:r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1"/>
            <a:ext cx="4648200" cy="2667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/>
              <a:t>Effects of a tariff, starting from free trade</a:t>
            </a:r>
          </a:p>
          <a:p>
            <a:pPr lvl="1"/>
            <a:r>
              <a:rPr lang="en-US" sz="2000" dirty="0"/>
              <a:t>Price rises</a:t>
            </a:r>
          </a:p>
          <a:p>
            <a:pPr lvl="1"/>
            <a:r>
              <a:rPr lang="en-US" sz="2000" dirty="0"/>
              <a:t>Quantity supplied rises</a:t>
            </a:r>
          </a:p>
          <a:p>
            <a:pPr lvl="1"/>
            <a:r>
              <a:rPr lang="en-US" sz="2000" dirty="0"/>
              <a:t>Quantity demanded falls</a:t>
            </a:r>
          </a:p>
          <a:p>
            <a:pPr lvl="1"/>
            <a:r>
              <a:rPr lang="en-US" sz="2000" dirty="0"/>
              <a:t>Quantity of imports falls</a:t>
            </a:r>
          </a:p>
          <a:p>
            <a:pPr lvl="1"/>
            <a:r>
              <a:rPr lang="en-US" sz="2000" dirty="0"/>
              <a:t>Tariff revenue rises from zero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199" y="464820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447800" y="2396067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35052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57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5052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6B206-57B9-E642-A0EC-F98DEDBB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21455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0FB1800-2986-EF4E-8148-C41A220C488E}"/>
              </a:ext>
            </a:extLst>
          </p:cNvPr>
          <p:cNvSpPr/>
          <p:nvPr/>
        </p:nvSpPr>
        <p:spPr>
          <a:xfrm>
            <a:off x="1447800" y="3505200"/>
            <a:ext cx="20574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8C7607FE-46B8-8B46-A500-26B65ABAC54D}"/>
              </a:ext>
            </a:extLst>
          </p:cNvPr>
          <p:cNvSpPr/>
          <p:nvPr/>
        </p:nvSpPr>
        <p:spPr>
          <a:xfrm flipH="1">
            <a:off x="20574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1A8F3E-492E-B94B-B7F2-FFDA226A1B8E}"/>
              </a:ext>
            </a:extLst>
          </p:cNvPr>
          <p:cNvSpPr/>
          <p:nvPr/>
        </p:nvSpPr>
        <p:spPr>
          <a:xfrm>
            <a:off x="2362200" y="3505200"/>
            <a:ext cx="11430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V="1">
            <a:off x="2057401" y="3505200"/>
            <a:ext cx="292100" cy="520700"/>
          </a:xfrm>
          <a:prstGeom prst="rtTriangle">
            <a:avLst/>
          </a:prstGeom>
          <a:pattFill prst="dkUpDiag">
            <a:fgClr>
              <a:srgbClr val="00B05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3157E-AB63-F449-8DF8-87FDEDD87F76}"/>
              </a:ext>
            </a:extLst>
          </p:cNvPr>
          <p:cNvSpPr/>
          <p:nvPr/>
        </p:nvSpPr>
        <p:spPr>
          <a:xfrm>
            <a:off x="1447800" y="3505200"/>
            <a:ext cx="609600" cy="533400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>
            <a:off x="3505200" y="3505200"/>
            <a:ext cx="287867" cy="520700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Small country tariff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48367" y="1981200"/>
            <a:ext cx="1452033" cy="2578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43200" y="1981200"/>
            <a:ext cx="13716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-25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518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</a:p>
        </p:txBody>
      </p:sp>
      <p:sp>
        <p:nvSpPr>
          <p:cNvPr id="30" name="Left Brace 29"/>
          <p:cNvSpPr/>
          <p:nvPr/>
        </p:nvSpPr>
        <p:spPr>
          <a:xfrm rot="16200000">
            <a:off x="2819400" y="4419600"/>
            <a:ext cx="228600" cy="17526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743200" y="5334000"/>
            <a:ext cx="50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57150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Specific Tariff </a:t>
            </a:r>
            <a:r>
              <a:rPr lang="en-US" sz="2800" i="1" dirty="0"/>
              <a:t>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648200" cy="2285999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2400" dirty="0"/>
              <a:t>Welfare effects of a tariff, starting from free trade</a:t>
            </a:r>
          </a:p>
          <a:p>
            <a:pPr lvl="1"/>
            <a:r>
              <a:rPr lang="en-US" sz="2000" dirty="0"/>
              <a:t>Suppliers gain        +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Demanders Lose   −(</a:t>
            </a:r>
            <a:r>
              <a:rPr lang="en-US" sz="2000" i="1" dirty="0" err="1"/>
              <a:t>a+b+c+d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Government gains +</a:t>
            </a:r>
            <a:r>
              <a:rPr lang="en-US" sz="2000" i="1" dirty="0"/>
              <a:t>c</a:t>
            </a:r>
            <a:endParaRPr lang="en-US" sz="2000" dirty="0"/>
          </a:p>
          <a:p>
            <a:pPr lvl="1"/>
            <a:r>
              <a:rPr lang="en-US" sz="2000" dirty="0"/>
              <a:t>Country loses         −(</a:t>
            </a:r>
            <a:r>
              <a:rPr lang="en-US" sz="2000" i="1" dirty="0" err="1"/>
              <a:t>b+d</a:t>
            </a:r>
            <a:r>
              <a:rPr lang="en-US" sz="2000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7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447800" y="4038600"/>
            <a:ext cx="30480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100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7400" y="4038600"/>
            <a:ext cx="0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35052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05200" y="3505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525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Left Brace 41"/>
          <p:cNvSpPr/>
          <p:nvPr/>
        </p:nvSpPr>
        <p:spPr>
          <a:xfrm rot="5400000" flipV="1">
            <a:off x="2819400" y="4495800"/>
            <a:ext cx="228600" cy="11430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43200" y="4648200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Left Brace 43"/>
          <p:cNvSpPr/>
          <p:nvPr/>
        </p:nvSpPr>
        <p:spPr>
          <a:xfrm flipV="1">
            <a:off x="1219200" y="3505200"/>
            <a:ext cx="228600" cy="533400"/>
          </a:xfrm>
          <a:prstGeom prst="leftBrace">
            <a:avLst>
              <a:gd name="adj1" fmla="val 44444"/>
              <a:gd name="adj2" fmla="val 50000"/>
            </a:avLst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" y="3276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34000" y="35052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218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aut</a:t>
            </a:r>
            <a:endParaRPr lang="en-US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371600" y="2438400"/>
            <a:ext cx="15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317104" y="3416300"/>
            <a:ext cx="1143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 rot="19462766">
            <a:off x="4604050" y="445842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sp>
        <p:nvSpPr>
          <p:cNvPr id="60" name="Oval 33">
            <a:extLst>
              <a:ext uri="{FF2B5EF4-FFF2-40B4-BE49-F238E27FC236}">
                <a16:creationId xmlns:a16="http://schemas.microsoft.com/office/drawing/2014/main" id="{FC0A838E-D06A-3748-9871-3C1D7EBC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2819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0FAC8-983F-C842-BD78-455DBB4C43DD}"/>
              </a:ext>
            </a:extLst>
          </p:cNvPr>
          <p:cNvSpPr txBox="1"/>
          <p:nvPr/>
        </p:nvSpPr>
        <p:spPr>
          <a:xfrm>
            <a:off x="3657600" y="1752600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3B407899-53C4-2143-A181-DBF1D057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667000"/>
            <a:ext cx="3962400" cy="6096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452654-4B9B-DC43-B033-7C95055F1593}"/>
              </a:ext>
            </a:extLst>
          </p:cNvPr>
          <p:cNvSpPr txBox="1"/>
          <p:nvPr/>
        </p:nvSpPr>
        <p:spPr>
          <a:xfrm>
            <a:off x="7315200" y="1981200"/>
            <a:ext cx="1600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WHY?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6D42493-0EB0-F74B-B2F6-093ACDBD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Classes 3, 4:  Tariffs and Quotas</a:t>
            </a:r>
          </a:p>
        </p:txBody>
      </p:sp>
    </p:spTree>
    <p:extLst>
      <p:ext uri="{BB962C8B-B14F-4D97-AF65-F5344CB8AC3E}">
        <p14:creationId xmlns:p14="http://schemas.microsoft.com/office/powerpoint/2010/main" val="41440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49" grpId="0" animBg="1"/>
      <p:bldP spid="49" grpId="1" animBg="1"/>
      <p:bldP spid="19" grpId="0" animBg="1"/>
      <p:bldP spid="19" grpId="1" animBg="1"/>
      <p:bldP spid="5" grpId="0" animBg="1"/>
      <p:bldP spid="5" grpId="1" animBg="1"/>
      <p:bldP spid="54" grpId="0" animBg="1"/>
      <p:bldP spid="54" grpId="1" animBg="1"/>
      <p:bldP spid="54" grpId="2" animBg="1"/>
      <p:bldP spid="36" grpId="0"/>
      <p:bldP spid="37" grpId="0"/>
      <p:bldP spid="33" grpId="0"/>
      <p:bldP spid="39" grpId="0"/>
      <p:bldP spid="55" grpId="0" animBg="1"/>
      <p:bldP spid="60" grpId="1" animBg="1"/>
      <p:bldP spid="60" grpId="2" animBg="1"/>
      <p:bldP spid="6" grpId="0" animBg="1"/>
      <p:bldP spid="6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81386</TotalTime>
  <Words>4700</Words>
  <Application>Microsoft Macintosh PowerPoint</Application>
  <PresentationFormat>On-screen Show (4:3)</PresentationFormat>
  <Paragraphs>1170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ＭＳ Ｐゴシック</vt:lpstr>
      <vt:lpstr>Arial</vt:lpstr>
      <vt:lpstr>Cambria Math</vt:lpstr>
      <vt:lpstr>Lucida Blackletter</vt:lpstr>
      <vt:lpstr>Default Design</vt:lpstr>
      <vt:lpstr>Classes 3, 4  Tariffs and Quotas  by Alan V. Deardorff University of Michigan 2020</vt:lpstr>
      <vt:lpstr>Pause for Discussion</vt:lpstr>
      <vt:lpstr>Questions from KOM</vt:lpstr>
      <vt:lpstr>Outline</vt:lpstr>
      <vt:lpstr>Small country</vt:lpstr>
      <vt:lpstr>Small country</vt:lpstr>
      <vt:lpstr>Small country, Import Industry</vt:lpstr>
      <vt:lpstr>Small country tariff</vt:lpstr>
      <vt:lpstr>Small country tariff</vt:lpstr>
      <vt:lpstr>Small country tariff</vt:lpstr>
      <vt:lpstr>Pause for Discussion</vt:lpstr>
      <vt:lpstr>Questions on Graph</vt:lpstr>
      <vt:lpstr>Small country, larger tariff</vt:lpstr>
      <vt:lpstr>Small country, prohibitive tariff</vt:lpstr>
      <vt:lpstr>Comparative Statics with Tariff Fall in World Price</vt:lpstr>
      <vt:lpstr>Comparative Statics with Tariff Fall in World Price</vt:lpstr>
      <vt:lpstr>Pause for  Your Questions</vt:lpstr>
      <vt:lpstr>Pause for Discussion</vt:lpstr>
      <vt:lpstr>Questions on Tariff Analysis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PowerPoint Presentation</vt:lpstr>
      <vt:lpstr>Small Country in Equations</vt:lpstr>
      <vt:lpstr>Small Country in Equations</vt:lpstr>
      <vt:lpstr>Small Country in Equations</vt:lpstr>
      <vt:lpstr>Small Country in Equations</vt:lpstr>
      <vt:lpstr>Small Country in Equations</vt:lpstr>
      <vt:lpstr>Pause for Discussion</vt:lpstr>
      <vt:lpstr>Questions on Equations</vt:lpstr>
      <vt:lpstr>Outline</vt:lpstr>
      <vt:lpstr>Large country (i.e., Two Countries)</vt:lpstr>
      <vt:lpstr>Large country (i.e., Two Countries)</vt:lpstr>
      <vt:lpstr>Large country (i.e., Two Countries)</vt:lpstr>
      <vt:lpstr>Large country (i.e., Two Countries)</vt:lpstr>
      <vt:lpstr>Large country, World Market</vt:lpstr>
      <vt:lpstr>Large country, World Market</vt:lpstr>
      <vt:lpstr>Pause for Discussion</vt:lpstr>
      <vt:lpstr>Questions on Large Country</vt:lpstr>
      <vt:lpstr>Large country, “Optimal” tariff Watch as t rises</vt:lpstr>
      <vt:lpstr>Large country, “Optimal” tariff Watch as t rises</vt:lpstr>
      <vt:lpstr>PowerPoint Presentation</vt:lpstr>
      <vt:lpstr>How Sizes and Slopes Matter</vt:lpstr>
      <vt:lpstr>How Slopes Matter</vt:lpstr>
      <vt:lpstr>How Sizes Matter</vt:lpstr>
      <vt:lpstr>Pause for Questions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Two-Country in Equations</vt:lpstr>
      <vt:lpstr>Welfare of Home Country</vt:lpstr>
      <vt:lpstr>Two-Country in Equations</vt:lpstr>
      <vt:lpstr>Two-Country in Equations</vt:lpstr>
      <vt:lpstr>Is the US a Large Country?</vt:lpstr>
      <vt:lpstr>Is the US a Large Country?</vt:lpstr>
      <vt:lpstr>Pause for Questions</vt:lpstr>
      <vt:lpstr>Quotas</vt:lpstr>
      <vt:lpstr>Small country quota (with rents to foreigners)</vt:lpstr>
      <vt:lpstr>Large country quota (with rents to foreigners)</vt:lpstr>
      <vt:lpstr>Pause for Discussion</vt:lpstr>
      <vt:lpstr>Questions on Quotas</vt:lpstr>
      <vt:lpstr>Recent Tariff Threats</vt:lpstr>
      <vt:lpstr>Recent Tariff Threats</vt:lpstr>
      <vt:lpstr>Recent Tariff Threats</vt:lpstr>
      <vt:lpstr>Pause for Discussion</vt:lpstr>
      <vt:lpstr>Questions on Tariff Threats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199</cp:revision>
  <cp:lastPrinted>2020-09-04T21:01:26Z</cp:lastPrinted>
  <dcterms:created xsi:type="dcterms:W3CDTF">2011-01-03T19:29:08Z</dcterms:created>
  <dcterms:modified xsi:type="dcterms:W3CDTF">2020-09-07T23:15:45Z</dcterms:modified>
</cp:coreProperties>
</file>